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67" r:id="rId4"/>
    <p:sldId id="269" r:id="rId5"/>
    <p:sldId id="270" r:id="rId6"/>
    <p:sldId id="268" r:id="rId7"/>
    <p:sldId id="262" r:id="rId8"/>
    <p:sldId id="263" r:id="rId9"/>
    <p:sldId id="264" r:id="rId10"/>
    <p:sldId id="261" r:id="rId11"/>
    <p:sldId id="258" r:id="rId12"/>
    <p:sldId id="265" r:id="rId13"/>
    <p:sldId id="259" r:id="rId14"/>
    <p:sldId id="272" r:id="rId15"/>
    <p:sldId id="273" r:id="rId16"/>
    <p:sldId id="274" r:id="rId17"/>
    <p:sldId id="260"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8" d="100"/>
          <a:sy n="48" d="100"/>
        </p:scale>
        <p:origin x="67"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8A87A34-81AB-432B-8DAE-1953F412C126}" type="datetimeFigureOut">
              <a:rPr lang="en-US" smtClean="0"/>
              <a:pPr/>
              <a:t>2/27/2019</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6D22F896-40B5-4ADD-8801-0D06FADFA095}"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7282237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7865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37566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67001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zh-TW" altLang="en-US"/>
              <a:t>按一下以編輯母片標題樣式</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66056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319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zh-TW" altLang="en-US"/>
              <a:t>編輯母片文字樣式</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281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65071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90892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zh-TW" altLang="en-US"/>
              <a:t>按一下以編輯母片標題樣式</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3157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48A87A34-81AB-432B-8DAE-1953F412C126}" type="datetimeFigureOut">
              <a:rPr lang="en-US" smtClean="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0055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48A87A34-81AB-432B-8DAE-1953F412C126}" type="datetimeFigureOut">
              <a:rPr lang="en-US" smtClean="0"/>
              <a:pPr/>
              <a:t>2/27/2019</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54578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A505040-02D1-4364-A5E4-B0840CEEC0C2}"/>
              </a:ext>
            </a:extLst>
          </p:cNvPr>
          <p:cNvSpPr>
            <a:spLocks noGrp="1"/>
          </p:cNvSpPr>
          <p:nvPr>
            <p:ph type="ctrTitle"/>
          </p:nvPr>
        </p:nvSpPr>
        <p:spPr/>
        <p:txBody>
          <a:bodyPr>
            <a:normAutofit/>
          </a:bodyPr>
          <a:lstStyle/>
          <a:p>
            <a:r>
              <a:rPr lang="en-US" altLang="zh-TW" sz="4000" dirty="0"/>
              <a:t>The effect of flow and context on in-vivo positive mood in digital gaming</a:t>
            </a:r>
            <a:endParaRPr lang="zh-TW" altLang="en-US" sz="4000" dirty="0"/>
          </a:p>
        </p:txBody>
      </p:sp>
      <p:sp>
        <p:nvSpPr>
          <p:cNvPr id="3" name="副標題 2">
            <a:extLst>
              <a:ext uri="{FF2B5EF4-FFF2-40B4-BE49-F238E27FC236}">
                <a16:creationId xmlns:a16="http://schemas.microsoft.com/office/drawing/2014/main" id="{57C4726E-C25C-414A-BAEE-9B72820E7C72}"/>
              </a:ext>
            </a:extLst>
          </p:cNvPr>
          <p:cNvSpPr>
            <a:spLocks noGrp="1"/>
          </p:cNvSpPr>
          <p:nvPr>
            <p:ph type="subTitle" idx="1"/>
          </p:nvPr>
        </p:nvSpPr>
        <p:spPr/>
        <p:txBody>
          <a:bodyPr>
            <a:normAutofit/>
          </a:bodyPr>
          <a:lstStyle/>
          <a:p>
            <a:r>
              <a:rPr lang="zh-TW" altLang="en-US" dirty="0"/>
              <a:t>作者</a:t>
            </a:r>
            <a:r>
              <a:rPr lang="en-US" altLang="zh-TW" dirty="0"/>
              <a:t>:</a:t>
            </a:r>
            <a:r>
              <a:rPr lang="en-US" altLang="zh-TW" dirty="0" err="1"/>
              <a:t>LindaK</a:t>
            </a:r>
            <a:r>
              <a:rPr lang="en-US" altLang="zh-TW" dirty="0"/>
              <a:t>.</a:t>
            </a:r>
            <a:r>
              <a:rPr lang="zh-TW" altLang="en-US" dirty="0"/>
              <a:t> </a:t>
            </a:r>
            <a:r>
              <a:rPr lang="en-US" altLang="zh-TW" dirty="0"/>
              <a:t>Kaye, </a:t>
            </a:r>
            <a:r>
              <a:rPr lang="en-US" altLang="zh-TW" dirty="0" err="1"/>
              <a:t>RebeccaL</a:t>
            </a:r>
            <a:r>
              <a:rPr lang="en-US" altLang="zh-TW" dirty="0"/>
              <a:t>.</a:t>
            </a:r>
            <a:r>
              <a:rPr lang="zh-TW" altLang="en-US" dirty="0"/>
              <a:t> </a:t>
            </a:r>
            <a:r>
              <a:rPr lang="en-US" altLang="zh-TW" dirty="0" err="1"/>
              <a:t>Monka</a:t>
            </a:r>
            <a:r>
              <a:rPr lang="en-US" altLang="zh-TW" dirty="0"/>
              <a:t>, </a:t>
            </a:r>
            <a:r>
              <a:rPr lang="en-US" altLang="zh-TW" dirty="0" err="1"/>
              <a:t>HelenJ</a:t>
            </a:r>
            <a:r>
              <a:rPr lang="en-US" altLang="zh-TW" dirty="0"/>
              <a:t>.</a:t>
            </a:r>
            <a:r>
              <a:rPr lang="zh-TW" altLang="en-US" dirty="0"/>
              <a:t> </a:t>
            </a:r>
            <a:r>
              <a:rPr lang="en-US" altLang="zh-TW" dirty="0"/>
              <a:t>Walla, </a:t>
            </a:r>
            <a:r>
              <a:rPr lang="en-US" altLang="zh-TW" dirty="0" err="1"/>
              <a:t>IainHamlinb</a:t>
            </a:r>
            <a:r>
              <a:rPr lang="en-US" altLang="zh-TW" dirty="0"/>
              <a:t>,</a:t>
            </a:r>
          </a:p>
          <a:p>
            <a:r>
              <a:rPr lang="zh-TW" altLang="en-US" dirty="0"/>
              <a:t>       </a:t>
            </a:r>
            <a:r>
              <a:rPr lang="en-US" altLang="zh-TW" dirty="0"/>
              <a:t> </a:t>
            </a:r>
            <a:r>
              <a:rPr lang="en-US" altLang="zh-TW" dirty="0" err="1"/>
              <a:t>AdamW</a:t>
            </a:r>
            <a:r>
              <a:rPr lang="en-US" altLang="zh-TW" dirty="0"/>
              <a:t>.</a:t>
            </a:r>
            <a:r>
              <a:rPr lang="zh-TW" altLang="en-US" dirty="0"/>
              <a:t> </a:t>
            </a:r>
            <a:r>
              <a:rPr lang="en-US" altLang="zh-TW" dirty="0" err="1"/>
              <a:t>Qureshia</a:t>
            </a:r>
            <a:endParaRPr lang="en-US" altLang="zh-TW" dirty="0"/>
          </a:p>
          <a:p>
            <a:r>
              <a:rPr lang="zh-TW" altLang="en-US" dirty="0"/>
              <a:t>期刊</a:t>
            </a:r>
            <a:r>
              <a:rPr lang="en-US" altLang="zh-TW" dirty="0"/>
              <a:t>:International</a:t>
            </a:r>
            <a:r>
              <a:rPr lang="zh-TW" altLang="en-US" dirty="0"/>
              <a:t> </a:t>
            </a:r>
            <a:r>
              <a:rPr lang="en-US" altLang="zh-TW" dirty="0"/>
              <a:t>Journal</a:t>
            </a:r>
            <a:r>
              <a:rPr lang="zh-TW" altLang="en-US" dirty="0"/>
              <a:t> </a:t>
            </a:r>
            <a:r>
              <a:rPr lang="en-US" altLang="zh-TW" dirty="0"/>
              <a:t>of</a:t>
            </a:r>
            <a:r>
              <a:rPr lang="zh-TW" altLang="en-US" dirty="0"/>
              <a:t> </a:t>
            </a:r>
            <a:r>
              <a:rPr lang="en-US" altLang="zh-TW" dirty="0"/>
              <a:t>Human-Computer</a:t>
            </a:r>
            <a:r>
              <a:rPr lang="zh-TW" altLang="en-US" dirty="0"/>
              <a:t> </a:t>
            </a:r>
            <a:r>
              <a:rPr lang="en-US" altLang="zh-TW" dirty="0"/>
              <a:t>Studies</a:t>
            </a:r>
            <a:endParaRPr lang="zh-TW" altLang="en-US" dirty="0"/>
          </a:p>
        </p:txBody>
      </p:sp>
    </p:spTree>
    <p:extLst>
      <p:ext uri="{BB962C8B-B14F-4D97-AF65-F5344CB8AC3E}">
        <p14:creationId xmlns:p14="http://schemas.microsoft.com/office/powerpoint/2010/main" val="3584573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8AEFF3-27D4-450B-86D0-14601635E24D}"/>
              </a:ext>
            </a:extLst>
          </p:cNvPr>
          <p:cNvSpPr>
            <a:spLocks noGrp="1"/>
          </p:cNvSpPr>
          <p:nvPr>
            <p:ph type="title"/>
          </p:nvPr>
        </p:nvSpPr>
        <p:spPr/>
        <p:txBody>
          <a:bodyPr/>
          <a:lstStyle/>
          <a:p>
            <a:r>
              <a:rPr lang="en-US" altLang="zh-TW" dirty="0"/>
              <a:t>Method-Participants</a:t>
            </a:r>
            <a:endParaRPr lang="zh-TW" altLang="en-US" dirty="0"/>
          </a:p>
        </p:txBody>
      </p:sp>
      <p:sp>
        <p:nvSpPr>
          <p:cNvPr id="3" name="內容版面配置區 2">
            <a:extLst>
              <a:ext uri="{FF2B5EF4-FFF2-40B4-BE49-F238E27FC236}">
                <a16:creationId xmlns:a16="http://schemas.microsoft.com/office/drawing/2014/main" id="{41F56D4D-B94D-4E70-9C5A-7A6EF7358B35}"/>
              </a:ext>
            </a:extLst>
          </p:cNvPr>
          <p:cNvSpPr>
            <a:spLocks noGrp="1"/>
          </p:cNvSpPr>
          <p:nvPr>
            <p:ph idx="1"/>
          </p:nvPr>
        </p:nvSpPr>
        <p:spPr/>
        <p:txBody>
          <a:bodyPr>
            <a:normAutofit/>
          </a:bodyPr>
          <a:lstStyle/>
          <a:p>
            <a:r>
              <a:rPr lang="zh-TW" altLang="en-US" sz="2000" dirty="0"/>
              <a:t>受測者人數</a:t>
            </a:r>
            <a:r>
              <a:rPr lang="en-US" altLang="zh-TW" sz="2000" dirty="0"/>
              <a:t>:41</a:t>
            </a:r>
            <a:r>
              <a:rPr lang="zh-TW" altLang="en-US" sz="2000" dirty="0"/>
              <a:t>名</a:t>
            </a:r>
            <a:r>
              <a:rPr lang="en-US" altLang="zh-TW" sz="2000" dirty="0"/>
              <a:t>(</a:t>
            </a:r>
            <a:r>
              <a:rPr lang="zh-TW" altLang="en-US" sz="2000" dirty="0"/>
              <a:t>男</a:t>
            </a:r>
            <a:r>
              <a:rPr lang="en-US" altLang="zh-TW" sz="2000" dirty="0"/>
              <a:t>:37</a:t>
            </a:r>
            <a:r>
              <a:rPr lang="zh-TW" altLang="en-US" sz="2000" dirty="0"/>
              <a:t>，女</a:t>
            </a:r>
            <a:r>
              <a:rPr lang="en-US" altLang="zh-TW" sz="2000" dirty="0"/>
              <a:t>:4)</a:t>
            </a:r>
            <a:r>
              <a:rPr lang="zh-TW" altLang="en-US" sz="2000" dirty="0"/>
              <a:t>。</a:t>
            </a:r>
            <a:endParaRPr lang="en-US" altLang="zh-TW" sz="2000" dirty="0"/>
          </a:p>
          <a:p>
            <a:r>
              <a:rPr lang="zh-TW" altLang="en-US" sz="2000" dirty="0"/>
              <a:t>年齡</a:t>
            </a:r>
            <a:r>
              <a:rPr lang="en-US" altLang="zh-TW" sz="2000" dirty="0"/>
              <a:t>: M = 24.9</a:t>
            </a:r>
            <a:r>
              <a:rPr lang="zh-TW" altLang="en-US" sz="2000" dirty="0"/>
              <a:t>，</a:t>
            </a:r>
            <a:r>
              <a:rPr lang="en-US" altLang="zh-TW" sz="2000" dirty="0"/>
              <a:t>SD</a:t>
            </a:r>
            <a:r>
              <a:rPr lang="zh-TW" altLang="en-US" sz="2000" dirty="0"/>
              <a:t> </a:t>
            </a:r>
            <a:r>
              <a:rPr lang="en-US" altLang="zh-TW" sz="2000" dirty="0"/>
              <a:t>=</a:t>
            </a:r>
            <a:r>
              <a:rPr lang="zh-TW" altLang="en-US" sz="2000" dirty="0"/>
              <a:t> </a:t>
            </a:r>
            <a:r>
              <a:rPr lang="en-US" altLang="zh-TW" sz="2000" dirty="0"/>
              <a:t>5.5</a:t>
            </a:r>
            <a:r>
              <a:rPr lang="zh-TW" altLang="en-US" sz="2000" dirty="0"/>
              <a:t>。</a:t>
            </a:r>
            <a:endParaRPr lang="en-US" altLang="zh-TW" sz="2000" dirty="0"/>
          </a:p>
          <a:p>
            <a:r>
              <a:rPr lang="zh-TW" altLang="en-US" sz="2000" dirty="0"/>
              <a:t>透過線上遊戲論壇和自由業網站上招募。</a:t>
            </a:r>
            <a:endParaRPr lang="en-US" altLang="zh-TW" sz="2000" dirty="0"/>
          </a:p>
          <a:p>
            <a:r>
              <a:rPr lang="zh-TW" altLang="en-US" sz="2000" dirty="0"/>
              <a:t>受測者均有遊玩射擊遊戲經驗。</a:t>
            </a:r>
            <a:endParaRPr lang="en-US" altLang="zh-TW" sz="2000" dirty="0"/>
          </a:p>
          <a:p>
            <a:r>
              <a:rPr lang="zh-TW" altLang="en-US" sz="2000" dirty="0"/>
              <a:t>平均每週遊戲時間至少</a:t>
            </a:r>
            <a:r>
              <a:rPr lang="en-US" altLang="zh-TW" sz="2000" dirty="0"/>
              <a:t>1</a:t>
            </a:r>
            <a:r>
              <a:rPr lang="zh-TW" altLang="en-US" sz="2000" dirty="0"/>
              <a:t>小時以上，大部分受測者遊戲時間為</a:t>
            </a:r>
            <a:r>
              <a:rPr lang="en-US" altLang="zh-TW" sz="2000" dirty="0"/>
              <a:t>1-5</a:t>
            </a:r>
            <a:r>
              <a:rPr lang="zh-TW" altLang="en-US" sz="2000" dirty="0"/>
              <a:t>小時</a:t>
            </a:r>
            <a:r>
              <a:rPr lang="en-US" altLang="zh-TW" sz="2000" dirty="0"/>
              <a:t>(24.39%)</a:t>
            </a:r>
            <a:r>
              <a:rPr lang="zh-TW" altLang="en-US" sz="2000" dirty="0"/>
              <a:t>。</a:t>
            </a:r>
            <a:endParaRPr lang="en-US" altLang="zh-TW" sz="2000" dirty="0"/>
          </a:p>
          <a:p>
            <a:r>
              <a:rPr lang="zh-TW" altLang="en-US" sz="2000" dirty="0"/>
              <a:t>遊戲類型</a:t>
            </a:r>
            <a:r>
              <a:rPr lang="en-US" altLang="zh-TW" sz="2000" dirty="0"/>
              <a:t>:</a:t>
            </a:r>
            <a:r>
              <a:rPr lang="zh-TW" altLang="en-US" sz="2000" dirty="0"/>
              <a:t> 線上</a:t>
            </a:r>
            <a:r>
              <a:rPr lang="en-US" altLang="zh-TW" sz="2000" dirty="0"/>
              <a:t>(online)</a:t>
            </a:r>
            <a:r>
              <a:rPr lang="zh-TW" altLang="en-US" sz="2000" dirty="0"/>
              <a:t>遊戲 </a:t>
            </a:r>
            <a:r>
              <a:rPr lang="en-US" altLang="zh-TW" sz="2000" dirty="0"/>
              <a:t>–</a:t>
            </a:r>
            <a:r>
              <a:rPr lang="zh-TW" altLang="en-US" sz="2000" dirty="0"/>
              <a:t> </a:t>
            </a:r>
            <a:r>
              <a:rPr lang="en-US" altLang="zh-TW" sz="2000" dirty="0"/>
              <a:t>75.61%</a:t>
            </a:r>
            <a:r>
              <a:rPr lang="zh-TW" altLang="en-US" sz="2000" dirty="0"/>
              <a:t> 、單人</a:t>
            </a:r>
            <a:r>
              <a:rPr lang="en-US" altLang="zh-TW" sz="2000" dirty="0"/>
              <a:t>(solo)</a:t>
            </a:r>
            <a:r>
              <a:rPr lang="zh-TW" altLang="en-US" sz="2000" dirty="0"/>
              <a:t>遊戲 </a:t>
            </a:r>
            <a:r>
              <a:rPr lang="en-US" altLang="zh-TW" sz="2000" dirty="0"/>
              <a:t>–</a:t>
            </a:r>
            <a:r>
              <a:rPr lang="zh-TW" altLang="en-US" sz="2000" dirty="0"/>
              <a:t> </a:t>
            </a:r>
            <a:r>
              <a:rPr lang="en-US" altLang="zh-TW" sz="2000" dirty="0"/>
              <a:t>9.76%</a:t>
            </a:r>
            <a:r>
              <a:rPr lang="zh-TW" altLang="en-US" sz="2000" dirty="0"/>
              <a:t> 、單機</a:t>
            </a:r>
            <a:r>
              <a:rPr lang="en-US" altLang="zh-TW" sz="2000" dirty="0"/>
              <a:t>		      (offline)</a:t>
            </a:r>
            <a:r>
              <a:rPr lang="zh-TW" altLang="en-US" sz="2000" dirty="0"/>
              <a:t>遊戲 </a:t>
            </a:r>
            <a:r>
              <a:rPr lang="en-US" altLang="zh-TW" sz="2000" dirty="0"/>
              <a:t>–14.63%</a:t>
            </a:r>
            <a:r>
              <a:rPr lang="zh-TW" altLang="en-US" sz="2000" dirty="0"/>
              <a:t>。</a:t>
            </a:r>
            <a:endParaRPr lang="en-US" altLang="zh-TW" sz="2000" dirty="0"/>
          </a:p>
          <a:p>
            <a:endParaRPr lang="zh-TW" altLang="en-US" sz="2000" dirty="0"/>
          </a:p>
        </p:txBody>
      </p:sp>
    </p:spTree>
    <p:extLst>
      <p:ext uri="{BB962C8B-B14F-4D97-AF65-F5344CB8AC3E}">
        <p14:creationId xmlns:p14="http://schemas.microsoft.com/office/powerpoint/2010/main" val="559434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8AEFF3-27D4-450B-86D0-14601635E24D}"/>
              </a:ext>
            </a:extLst>
          </p:cNvPr>
          <p:cNvSpPr>
            <a:spLocks noGrp="1"/>
          </p:cNvSpPr>
          <p:nvPr>
            <p:ph type="title"/>
          </p:nvPr>
        </p:nvSpPr>
        <p:spPr/>
        <p:txBody>
          <a:bodyPr/>
          <a:lstStyle/>
          <a:p>
            <a:r>
              <a:rPr lang="en-US" altLang="zh-TW" dirty="0"/>
              <a:t>Method-Equipment</a:t>
            </a:r>
            <a:endParaRPr lang="zh-TW" altLang="en-US" dirty="0"/>
          </a:p>
        </p:txBody>
      </p:sp>
      <p:sp>
        <p:nvSpPr>
          <p:cNvPr id="3" name="內容版面配置區 2">
            <a:extLst>
              <a:ext uri="{FF2B5EF4-FFF2-40B4-BE49-F238E27FC236}">
                <a16:creationId xmlns:a16="http://schemas.microsoft.com/office/drawing/2014/main" id="{41F56D4D-B94D-4E70-9C5A-7A6EF7358B35}"/>
              </a:ext>
            </a:extLst>
          </p:cNvPr>
          <p:cNvSpPr>
            <a:spLocks noGrp="1"/>
          </p:cNvSpPr>
          <p:nvPr>
            <p:ph idx="1"/>
          </p:nvPr>
        </p:nvSpPr>
        <p:spPr/>
        <p:txBody>
          <a:bodyPr>
            <a:normAutofit/>
          </a:bodyPr>
          <a:lstStyle/>
          <a:p>
            <a:r>
              <a:rPr lang="zh-TW" altLang="en-US" sz="2000" dirty="0"/>
              <a:t>受測者使用自己的智慧型手機回答問題。</a:t>
            </a:r>
            <a:endParaRPr lang="en-US" altLang="zh-TW" sz="2000" dirty="0"/>
          </a:p>
          <a:p>
            <a:r>
              <a:rPr lang="zh-TW" altLang="en-US" sz="2000" dirty="0"/>
              <a:t>實驗使用的應用程式為使用</a:t>
            </a:r>
            <a:r>
              <a:rPr lang="en-US" altLang="zh-TW" sz="2000" dirty="0"/>
              <a:t>HTML</a:t>
            </a:r>
            <a:r>
              <a:rPr lang="zh-TW" altLang="en-US" sz="2000" dirty="0"/>
              <a:t>、</a:t>
            </a:r>
            <a:r>
              <a:rPr lang="en-US" altLang="zh-TW" sz="2000" dirty="0"/>
              <a:t>JavaScript</a:t>
            </a:r>
            <a:r>
              <a:rPr lang="zh-TW" altLang="en-US" sz="2000" dirty="0"/>
              <a:t>和</a:t>
            </a:r>
            <a:r>
              <a:rPr lang="en-US" altLang="zh-TW" sz="2000" dirty="0"/>
              <a:t>PHP</a:t>
            </a:r>
            <a:r>
              <a:rPr lang="zh-TW" altLang="en-US" sz="2000" dirty="0"/>
              <a:t>程式語言所建構，可以隨時追蹤與記錄使用者使用手機上網的情況。</a:t>
            </a:r>
            <a:endParaRPr lang="en-US" altLang="zh-TW" sz="2000" dirty="0"/>
          </a:p>
          <a:p>
            <a:r>
              <a:rPr lang="zh-TW" altLang="en-US" sz="2000" dirty="0"/>
              <a:t>主要紀錄</a:t>
            </a:r>
            <a:r>
              <a:rPr lang="en-US" altLang="zh-TW" sz="2000" dirty="0"/>
              <a:t>:</a:t>
            </a:r>
            <a:r>
              <a:rPr lang="zh-TW" altLang="en-US" sz="2000" dirty="0"/>
              <a:t>當出現反應項目時，需做出按住</a:t>
            </a:r>
            <a:r>
              <a:rPr lang="en-US" altLang="zh-TW" sz="2000" dirty="0"/>
              <a:t>(pressing)</a:t>
            </a:r>
            <a:r>
              <a:rPr lang="zh-TW" altLang="en-US" sz="2000" dirty="0"/>
              <a:t>與拖曳</a:t>
            </a:r>
            <a:r>
              <a:rPr lang="en-US" altLang="zh-TW" sz="2000" dirty="0"/>
              <a:t>(dragging)</a:t>
            </a:r>
            <a:r>
              <a:rPr lang="zh-TW" altLang="en-US" sz="2000" dirty="0"/>
              <a:t>等手勢；而在沒有出現時，則做出滑動</a:t>
            </a:r>
            <a:r>
              <a:rPr lang="en-US" altLang="zh-TW" sz="2000" dirty="0"/>
              <a:t>(scroll)</a:t>
            </a:r>
            <a:r>
              <a:rPr lang="zh-TW" altLang="en-US" sz="2000" dirty="0"/>
              <a:t>與點選</a:t>
            </a:r>
            <a:r>
              <a:rPr lang="en-US" altLang="zh-TW" sz="2000" dirty="0"/>
              <a:t>(click)</a:t>
            </a:r>
            <a:r>
              <a:rPr lang="zh-TW" altLang="en-US" sz="2000" dirty="0"/>
              <a:t>。</a:t>
            </a:r>
            <a:endParaRPr lang="en-US" altLang="zh-TW" sz="2000" dirty="0"/>
          </a:p>
          <a:p>
            <a:r>
              <a:rPr lang="zh-TW" altLang="en-US" sz="2000" dirty="0"/>
              <a:t>應用程式主要探討使用者介面的直觀性</a:t>
            </a:r>
            <a:r>
              <a:rPr lang="en-US" altLang="zh-TW" sz="2000" dirty="0"/>
              <a:t>(intuitive)</a:t>
            </a:r>
            <a:r>
              <a:rPr lang="zh-TW" altLang="en-US" sz="2000" dirty="0"/>
              <a:t>與使用者友善性</a:t>
            </a:r>
            <a:r>
              <a:rPr lang="en-US" altLang="zh-TW" sz="2000" dirty="0"/>
              <a:t>(ser friendly)</a:t>
            </a:r>
            <a:r>
              <a:rPr lang="zh-TW" altLang="en-US" sz="2000" dirty="0"/>
              <a:t>。</a:t>
            </a:r>
            <a:endParaRPr lang="en-US" altLang="zh-TW" sz="2000" dirty="0"/>
          </a:p>
          <a:p>
            <a:endParaRPr lang="zh-TW" altLang="en-US" sz="2000" dirty="0"/>
          </a:p>
        </p:txBody>
      </p:sp>
    </p:spTree>
    <p:extLst>
      <p:ext uri="{BB962C8B-B14F-4D97-AF65-F5344CB8AC3E}">
        <p14:creationId xmlns:p14="http://schemas.microsoft.com/office/powerpoint/2010/main" val="1693517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8AEFF3-27D4-450B-86D0-14601635E24D}"/>
              </a:ext>
            </a:extLst>
          </p:cNvPr>
          <p:cNvSpPr>
            <a:spLocks noGrp="1"/>
          </p:cNvSpPr>
          <p:nvPr>
            <p:ph type="title"/>
          </p:nvPr>
        </p:nvSpPr>
        <p:spPr/>
        <p:txBody>
          <a:bodyPr/>
          <a:lstStyle/>
          <a:p>
            <a:r>
              <a:rPr lang="en-US" altLang="zh-TW" dirty="0"/>
              <a:t>Method-Procedure</a:t>
            </a:r>
            <a:endParaRPr lang="zh-TW" altLang="en-US" dirty="0"/>
          </a:p>
        </p:txBody>
      </p:sp>
      <p:sp>
        <p:nvSpPr>
          <p:cNvPr id="3" name="內容版面配置區 2">
            <a:extLst>
              <a:ext uri="{FF2B5EF4-FFF2-40B4-BE49-F238E27FC236}">
                <a16:creationId xmlns:a16="http://schemas.microsoft.com/office/drawing/2014/main" id="{41F56D4D-B94D-4E70-9C5A-7A6EF7358B35}"/>
              </a:ext>
            </a:extLst>
          </p:cNvPr>
          <p:cNvSpPr>
            <a:spLocks noGrp="1"/>
          </p:cNvSpPr>
          <p:nvPr>
            <p:ph idx="1"/>
          </p:nvPr>
        </p:nvSpPr>
        <p:spPr/>
        <p:txBody>
          <a:bodyPr>
            <a:normAutofit/>
          </a:bodyPr>
          <a:lstStyle/>
          <a:p>
            <a:r>
              <a:rPr lang="zh-TW" altLang="en-US" sz="2000" dirty="0"/>
              <a:t>受測者點入連結進入一系列的網頁，其中包含受測者同意書、應用程式的使用說明，以及受測者需填寫個人資料。</a:t>
            </a:r>
            <a:endParaRPr lang="en-US" altLang="zh-TW" sz="2000" dirty="0"/>
          </a:p>
          <a:p>
            <a:r>
              <a:rPr lang="zh-TW" altLang="en-US" sz="2000" dirty="0"/>
              <a:t>受測者在進行每個遊戲的期間，該應用程式會自動執行並且記錄數據，實驗時間為</a:t>
            </a:r>
            <a:r>
              <a:rPr lang="en-US" altLang="zh-TW" sz="2000" dirty="0"/>
              <a:t>2</a:t>
            </a:r>
            <a:r>
              <a:rPr lang="zh-TW" altLang="en-US" sz="2000" dirty="0"/>
              <a:t>個禮拜。實驗期間總共收集了</a:t>
            </a:r>
            <a:r>
              <a:rPr lang="en-US" altLang="zh-TW" sz="2000" dirty="0"/>
              <a:t>2796</a:t>
            </a:r>
            <a:r>
              <a:rPr lang="zh-TW" altLang="en-US" sz="2000" dirty="0"/>
              <a:t>筆數據。</a:t>
            </a:r>
            <a:endParaRPr lang="en-US" altLang="zh-TW" sz="2000" dirty="0"/>
          </a:p>
          <a:p>
            <a:r>
              <a:rPr lang="zh-TW" altLang="en-US" sz="2000" dirty="0"/>
              <a:t>受測者在進入遊戲應用程式後</a:t>
            </a:r>
            <a:r>
              <a:rPr lang="en-US" altLang="zh-TW" sz="2000" dirty="0"/>
              <a:t>(</a:t>
            </a:r>
            <a:r>
              <a:rPr lang="zh-TW" altLang="en-US" sz="2000" dirty="0"/>
              <a:t>非進行遊戲</a:t>
            </a:r>
            <a:r>
              <a:rPr lang="en-US" altLang="zh-TW" sz="2000" dirty="0"/>
              <a:t>)</a:t>
            </a:r>
            <a:r>
              <a:rPr lang="zh-TW" altLang="en-US" sz="2000" dirty="0"/>
              <a:t>，進入實驗人員設計的應用程式，其應用程式立即顯示該遊戲應用程式的畫面和當前的情緒。</a:t>
            </a:r>
            <a:endParaRPr lang="en-US" altLang="zh-TW" sz="2000" dirty="0"/>
          </a:p>
          <a:p>
            <a:r>
              <a:rPr lang="zh-TW" altLang="en-US" sz="2000" dirty="0"/>
              <a:t>從時間點</a:t>
            </a:r>
            <a:r>
              <a:rPr lang="en-US" altLang="zh-TW" sz="2000" dirty="0"/>
              <a:t>1</a:t>
            </a:r>
            <a:r>
              <a:rPr lang="zh-TW" altLang="en-US" sz="2000" dirty="0"/>
              <a:t>開始，顯示關於</a:t>
            </a:r>
            <a:r>
              <a:rPr lang="en-US" altLang="zh-TW" sz="2000" dirty="0"/>
              <a:t>‘flow’</a:t>
            </a:r>
            <a:r>
              <a:rPr lang="zh-TW" altLang="en-US" sz="2000" dirty="0"/>
              <a:t>和情緒的問題，順序為隨機，填完問題後即進入遊戲。</a:t>
            </a:r>
            <a:r>
              <a:rPr lang="en-US" altLang="zh-TW" sz="2000" dirty="0"/>
              <a:t>60</a:t>
            </a:r>
            <a:r>
              <a:rPr lang="zh-TW" altLang="en-US" sz="2000" dirty="0"/>
              <a:t>分鐘後，手機會響起</a:t>
            </a:r>
            <a:r>
              <a:rPr lang="en-US" altLang="zh-TW" sz="2000" dirty="0"/>
              <a:t>”</a:t>
            </a:r>
            <a:r>
              <a:rPr lang="zh-TW" altLang="en-US" sz="2000" dirty="0"/>
              <a:t>嘟嘟</a:t>
            </a:r>
            <a:r>
              <a:rPr lang="en-US" altLang="zh-TW" sz="2000" dirty="0"/>
              <a:t>”</a:t>
            </a:r>
            <a:r>
              <a:rPr lang="zh-TW" altLang="en-US" sz="2000" dirty="0"/>
              <a:t>聲表示已完成一次時間點的紀錄。每次紀錄最多到時間點</a:t>
            </a:r>
            <a:r>
              <a:rPr lang="en-US" altLang="zh-TW" sz="2000" dirty="0"/>
              <a:t>5(5</a:t>
            </a:r>
            <a:r>
              <a:rPr lang="zh-TW" altLang="en-US" sz="2000" dirty="0"/>
              <a:t>小時</a:t>
            </a:r>
            <a:r>
              <a:rPr lang="en-US" altLang="zh-TW" sz="2000" dirty="0"/>
              <a:t>)</a:t>
            </a:r>
            <a:r>
              <a:rPr lang="zh-TW" altLang="en-US" sz="2000" dirty="0"/>
              <a:t>。紀錄完成後，受測者將數據儲存於應用程式中，並發送給研究人員。</a:t>
            </a:r>
            <a:endParaRPr lang="en-US" altLang="zh-TW" sz="2000" dirty="0"/>
          </a:p>
          <a:p>
            <a:endParaRPr lang="en-US" altLang="zh-TW" sz="2000" dirty="0"/>
          </a:p>
        </p:txBody>
      </p:sp>
    </p:spTree>
    <p:extLst>
      <p:ext uri="{BB962C8B-B14F-4D97-AF65-F5344CB8AC3E}">
        <p14:creationId xmlns:p14="http://schemas.microsoft.com/office/powerpoint/2010/main" val="1011226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4979C7-47B6-4CB5-A6BB-D6FB5F6B5185}"/>
              </a:ext>
            </a:extLst>
          </p:cNvPr>
          <p:cNvSpPr>
            <a:spLocks noGrp="1"/>
          </p:cNvSpPr>
          <p:nvPr>
            <p:ph type="title"/>
          </p:nvPr>
        </p:nvSpPr>
        <p:spPr>
          <a:xfrm>
            <a:off x="331430" y="439070"/>
            <a:ext cx="9692640" cy="1325562"/>
          </a:xfrm>
        </p:spPr>
        <p:txBody>
          <a:bodyPr/>
          <a:lstStyle/>
          <a:p>
            <a:r>
              <a:rPr lang="en-US" altLang="zh-TW" dirty="0"/>
              <a:t>Results</a:t>
            </a:r>
            <a:endParaRPr lang="zh-TW" altLang="en-US" dirty="0"/>
          </a:p>
        </p:txBody>
      </p:sp>
      <p:sp>
        <p:nvSpPr>
          <p:cNvPr id="3" name="內容版面配置區 2">
            <a:extLst>
              <a:ext uri="{FF2B5EF4-FFF2-40B4-BE49-F238E27FC236}">
                <a16:creationId xmlns:a16="http://schemas.microsoft.com/office/drawing/2014/main" id="{BB1FA933-3401-41B0-9BA4-F70CBEF0A268}"/>
              </a:ext>
            </a:extLst>
          </p:cNvPr>
          <p:cNvSpPr>
            <a:spLocks noGrp="1"/>
          </p:cNvSpPr>
          <p:nvPr>
            <p:ph idx="1"/>
          </p:nvPr>
        </p:nvSpPr>
        <p:spPr>
          <a:xfrm>
            <a:off x="331430" y="1980482"/>
            <a:ext cx="4352865" cy="4640451"/>
          </a:xfrm>
        </p:spPr>
        <p:txBody>
          <a:bodyPr>
            <a:normAutofit/>
          </a:bodyPr>
          <a:lstStyle/>
          <a:p>
            <a:r>
              <a:rPr lang="zh-TW" altLang="en-US" sz="2000" dirty="0"/>
              <a:t>使用多層級線性迴歸</a:t>
            </a:r>
            <a:r>
              <a:rPr lang="en-US" altLang="zh-TW" sz="2000" dirty="0"/>
              <a:t>(Multi-level mixed effects linear regressions)</a:t>
            </a:r>
            <a:r>
              <a:rPr lang="zh-TW" altLang="en-US" sz="2000" dirty="0"/>
              <a:t>分析預測因子效果，包含</a:t>
            </a:r>
            <a:r>
              <a:rPr lang="en-US" altLang="zh-TW" sz="2000" dirty="0"/>
              <a:t>’in-vivo flow’</a:t>
            </a:r>
            <a:r>
              <a:rPr lang="zh-TW" altLang="en-US" sz="2000" dirty="0"/>
              <a:t>和當時情緒，個人級別作為預測變數</a:t>
            </a:r>
            <a:r>
              <a:rPr lang="en-US" altLang="zh-TW" sz="2000" dirty="0"/>
              <a:t>(</a:t>
            </a:r>
            <a:r>
              <a:rPr lang="zh-TW" altLang="en-US" sz="2000" dirty="0"/>
              <a:t>每週遊戲時數、玩家類型、遊戲內的環境、個性因素</a:t>
            </a:r>
            <a:r>
              <a:rPr lang="en-US" altLang="zh-TW" sz="2000" dirty="0"/>
              <a:t>)</a:t>
            </a:r>
            <a:r>
              <a:rPr lang="zh-TW" altLang="en-US" sz="2000" dirty="0"/>
              <a:t>。</a:t>
            </a:r>
            <a:endParaRPr lang="en-US" altLang="zh-TW" sz="2000" dirty="0"/>
          </a:p>
          <a:p>
            <a:r>
              <a:rPr lang="zh-TW" altLang="en-US" sz="2000" dirty="0"/>
              <a:t>越高的</a:t>
            </a:r>
            <a:r>
              <a:rPr lang="en-US" altLang="zh-TW" sz="2000" dirty="0"/>
              <a:t>‘in-vivo</a:t>
            </a:r>
            <a:r>
              <a:rPr lang="zh-TW" altLang="en-US" sz="2000" dirty="0"/>
              <a:t> </a:t>
            </a:r>
            <a:r>
              <a:rPr lang="en-US" altLang="zh-TW" sz="2000" dirty="0"/>
              <a:t>flow’</a:t>
            </a:r>
            <a:r>
              <a:rPr lang="zh-TW" altLang="en-US" sz="2000" dirty="0"/>
              <a:t>與正面情緒成現負相關</a:t>
            </a:r>
            <a:r>
              <a:rPr lang="en-US" altLang="zh-TW" sz="2000" dirty="0"/>
              <a:t>(p &lt; 0.01)</a:t>
            </a:r>
            <a:r>
              <a:rPr lang="zh-TW" altLang="en-US" sz="2000" dirty="0"/>
              <a:t>。</a:t>
            </a:r>
            <a:endParaRPr lang="en-US" altLang="zh-TW" sz="2000" dirty="0"/>
          </a:p>
          <a:p>
            <a:endParaRPr lang="zh-TW" altLang="en-US" sz="2000" dirty="0"/>
          </a:p>
        </p:txBody>
      </p:sp>
      <p:pic>
        <p:nvPicPr>
          <p:cNvPr id="5" name="圖片 4">
            <a:extLst>
              <a:ext uri="{FF2B5EF4-FFF2-40B4-BE49-F238E27FC236}">
                <a16:creationId xmlns:a16="http://schemas.microsoft.com/office/drawing/2014/main" id="{5BE7AEED-1097-4437-A896-0DF391FE13A1}"/>
              </a:ext>
            </a:extLst>
          </p:cNvPr>
          <p:cNvPicPr>
            <a:picLocks noChangeAspect="1"/>
          </p:cNvPicPr>
          <p:nvPr/>
        </p:nvPicPr>
        <p:blipFill>
          <a:blip r:embed="rId2"/>
          <a:stretch>
            <a:fillRect/>
          </a:stretch>
        </p:blipFill>
        <p:spPr>
          <a:xfrm>
            <a:off x="4684295" y="1191885"/>
            <a:ext cx="6918343" cy="5227045"/>
          </a:xfrm>
          <a:prstGeom prst="rect">
            <a:avLst/>
          </a:prstGeom>
        </p:spPr>
      </p:pic>
      <p:sp>
        <p:nvSpPr>
          <p:cNvPr id="6" name="矩形 5">
            <a:extLst>
              <a:ext uri="{FF2B5EF4-FFF2-40B4-BE49-F238E27FC236}">
                <a16:creationId xmlns:a16="http://schemas.microsoft.com/office/drawing/2014/main" id="{59E65F6F-800E-47B4-A1F1-5C5412A4FA2D}"/>
              </a:ext>
            </a:extLst>
          </p:cNvPr>
          <p:cNvSpPr/>
          <p:nvPr/>
        </p:nvSpPr>
        <p:spPr>
          <a:xfrm>
            <a:off x="8710863" y="1980482"/>
            <a:ext cx="465221" cy="2012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a:extLst>
              <a:ext uri="{FF2B5EF4-FFF2-40B4-BE49-F238E27FC236}">
                <a16:creationId xmlns:a16="http://schemas.microsoft.com/office/drawing/2014/main" id="{99AEE949-2210-4AAA-8E9D-CF371B29FBF3}"/>
              </a:ext>
            </a:extLst>
          </p:cNvPr>
          <p:cNvSpPr/>
          <p:nvPr/>
        </p:nvSpPr>
        <p:spPr>
          <a:xfrm>
            <a:off x="7996991" y="2004546"/>
            <a:ext cx="465221" cy="2012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4172445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4979C7-47B6-4CB5-A6BB-D6FB5F6B5185}"/>
              </a:ext>
            </a:extLst>
          </p:cNvPr>
          <p:cNvSpPr>
            <a:spLocks noGrp="1"/>
          </p:cNvSpPr>
          <p:nvPr>
            <p:ph type="title"/>
          </p:nvPr>
        </p:nvSpPr>
        <p:spPr>
          <a:xfrm>
            <a:off x="331430" y="439070"/>
            <a:ext cx="9692640" cy="1325562"/>
          </a:xfrm>
        </p:spPr>
        <p:txBody>
          <a:bodyPr/>
          <a:lstStyle/>
          <a:p>
            <a:r>
              <a:rPr lang="en-US" altLang="zh-TW" dirty="0"/>
              <a:t>Results</a:t>
            </a:r>
            <a:endParaRPr lang="zh-TW" altLang="en-US" dirty="0"/>
          </a:p>
        </p:txBody>
      </p:sp>
      <p:sp>
        <p:nvSpPr>
          <p:cNvPr id="3" name="內容版面配置區 2">
            <a:extLst>
              <a:ext uri="{FF2B5EF4-FFF2-40B4-BE49-F238E27FC236}">
                <a16:creationId xmlns:a16="http://schemas.microsoft.com/office/drawing/2014/main" id="{BB1FA933-3401-41B0-9BA4-F70CBEF0A268}"/>
              </a:ext>
            </a:extLst>
          </p:cNvPr>
          <p:cNvSpPr>
            <a:spLocks noGrp="1"/>
          </p:cNvSpPr>
          <p:nvPr>
            <p:ph idx="1"/>
          </p:nvPr>
        </p:nvSpPr>
        <p:spPr>
          <a:xfrm>
            <a:off x="331430" y="1980482"/>
            <a:ext cx="4352865" cy="4640451"/>
          </a:xfrm>
        </p:spPr>
        <p:txBody>
          <a:bodyPr>
            <a:normAutofit/>
          </a:bodyPr>
          <a:lstStyle/>
          <a:p>
            <a:r>
              <a:rPr lang="zh-TW" altLang="en-US" sz="2000" dirty="0"/>
              <a:t>與朋友一起遊玩遊戲，可以顯著提高正面情緒的分數</a:t>
            </a:r>
            <a:r>
              <a:rPr lang="en-US" altLang="zh-TW" sz="2000" dirty="0"/>
              <a:t>(p &lt; 0.05)</a:t>
            </a:r>
            <a:r>
              <a:rPr lang="zh-TW" altLang="en-US" sz="2000" dirty="0"/>
              <a:t>。</a:t>
            </a:r>
            <a:endParaRPr lang="en-US" altLang="zh-TW" sz="2000" dirty="0"/>
          </a:p>
          <a:p>
            <a:r>
              <a:rPr lang="zh-TW" altLang="en-US" sz="2000" dirty="0"/>
              <a:t>與陌生人一起玩遊戲並沒有顯住影響正面情緒的分數</a:t>
            </a:r>
            <a:r>
              <a:rPr lang="en-US" altLang="zh-TW" sz="2000" dirty="0"/>
              <a:t>(p = 0.77)</a:t>
            </a:r>
            <a:r>
              <a:rPr lang="zh-TW" altLang="en-US" sz="2000" dirty="0"/>
              <a:t>。</a:t>
            </a:r>
            <a:endParaRPr lang="en-US" altLang="zh-TW" sz="2000" dirty="0"/>
          </a:p>
        </p:txBody>
      </p:sp>
      <p:pic>
        <p:nvPicPr>
          <p:cNvPr id="5" name="圖片 4">
            <a:extLst>
              <a:ext uri="{FF2B5EF4-FFF2-40B4-BE49-F238E27FC236}">
                <a16:creationId xmlns:a16="http://schemas.microsoft.com/office/drawing/2014/main" id="{5BE7AEED-1097-4437-A896-0DF391FE13A1}"/>
              </a:ext>
            </a:extLst>
          </p:cNvPr>
          <p:cNvPicPr>
            <a:picLocks noChangeAspect="1"/>
          </p:cNvPicPr>
          <p:nvPr/>
        </p:nvPicPr>
        <p:blipFill>
          <a:blip r:embed="rId2"/>
          <a:stretch>
            <a:fillRect/>
          </a:stretch>
        </p:blipFill>
        <p:spPr>
          <a:xfrm>
            <a:off x="4684295" y="1191885"/>
            <a:ext cx="6918343" cy="5227045"/>
          </a:xfrm>
          <a:prstGeom prst="rect">
            <a:avLst/>
          </a:prstGeom>
        </p:spPr>
      </p:pic>
      <p:sp>
        <p:nvSpPr>
          <p:cNvPr id="7" name="矩形 6">
            <a:extLst>
              <a:ext uri="{FF2B5EF4-FFF2-40B4-BE49-F238E27FC236}">
                <a16:creationId xmlns:a16="http://schemas.microsoft.com/office/drawing/2014/main" id="{2407E7D2-7F54-4C8E-BA3D-EDF7844F4FF4}"/>
              </a:ext>
            </a:extLst>
          </p:cNvPr>
          <p:cNvSpPr/>
          <p:nvPr/>
        </p:nvSpPr>
        <p:spPr>
          <a:xfrm>
            <a:off x="8710863" y="2483579"/>
            <a:ext cx="465221" cy="2012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Tree>
    <p:extLst>
      <p:ext uri="{BB962C8B-B14F-4D97-AF65-F5344CB8AC3E}">
        <p14:creationId xmlns:p14="http://schemas.microsoft.com/office/powerpoint/2010/main" val="740548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4979C7-47B6-4CB5-A6BB-D6FB5F6B5185}"/>
              </a:ext>
            </a:extLst>
          </p:cNvPr>
          <p:cNvSpPr>
            <a:spLocks noGrp="1"/>
          </p:cNvSpPr>
          <p:nvPr>
            <p:ph type="title"/>
          </p:nvPr>
        </p:nvSpPr>
        <p:spPr>
          <a:xfrm>
            <a:off x="331430" y="439070"/>
            <a:ext cx="9692640" cy="1325562"/>
          </a:xfrm>
        </p:spPr>
        <p:txBody>
          <a:bodyPr/>
          <a:lstStyle/>
          <a:p>
            <a:r>
              <a:rPr lang="en-US" altLang="zh-TW" dirty="0"/>
              <a:t>Results</a:t>
            </a:r>
            <a:endParaRPr lang="zh-TW" altLang="en-US" dirty="0"/>
          </a:p>
        </p:txBody>
      </p:sp>
      <p:sp>
        <p:nvSpPr>
          <p:cNvPr id="3" name="內容版面配置區 2">
            <a:extLst>
              <a:ext uri="{FF2B5EF4-FFF2-40B4-BE49-F238E27FC236}">
                <a16:creationId xmlns:a16="http://schemas.microsoft.com/office/drawing/2014/main" id="{BB1FA933-3401-41B0-9BA4-F70CBEF0A268}"/>
              </a:ext>
            </a:extLst>
          </p:cNvPr>
          <p:cNvSpPr>
            <a:spLocks noGrp="1"/>
          </p:cNvSpPr>
          <p:nvPr>
            <p:ph idx="1"/>
          </p:nvPr>
        </p:nvSpPr>
        <p:spPr>
          <a:xfrm>
            <a:off x="331430" y="1980482"/>
            <a:ext cx="4352865" cy="4640451"/>
          </a:xfrm>
        </p:spPr>
        <p:txBody>
          <a:bodyPr>
            <a:normAutofit/>
          </a:bodyPr>
          <a:lstStyle/>
          <a:p>
            <a:r>
              <a:rPr lang="zh-TW" altLang="en-US" sz="2000" dirty="0"/>
              <a:t>遊戲環境背景和玩家類型與</a:t>
            </a:r>
            <a:r>
              <a:rPr lang="en-US" altLang="zh-TW" sz="2000" dirty="0"/>
              <a:t>5</a:t>
            </a:r>
            <a:r>
              <a:rPr lang="zh-TW" altLang="en-US" sz="2000" dirty="0"/>
              <a:t>種人格特徵彼此影響並不顯著。</a:t>
            </a:r>
            <a:endParaRPr lang="en-US" altLang="zh-TW" sz="2000" dirty="0"/>
          </a:p>
        </p:txBody>
      </p:sp>
      <p:pic>
        <p:nvPicPr>
          <p:cNvPr id="5" name="圖片 4">
            <a:extLst>
              <a:ext uri="{FF2B5EF4-FFF2-40B4-BE49-F238E27FC236}">
                <a16:creationId xmlns:a16="http://schemas.microsoft.com/office/drawing/2014/main" id="{5BE7AEED-1097-4437-A896-0DF391FE13A1}"/>
              </a:ext>
            </a:extLst>
          </p:cNvPr>
          <p:cNvPicPr>
            <a:picLocks noChangeAspect="1"/>
          </p:cNvPicPr>
          <p:nvPr/>
        </p:nvPicPr>
        <p:blipFill>
          <a:blip r:embed="rId2"/>
          <a:stretch>
            <a:fillRect/>
          </a:stretch>
        </p:blipFill>
        <p:spPr>
          <a:xfrm>
            <a:off x="4684295" y="1191885"/>
            <a:ext cx="6918343" cy="5227045"/>
          </a:xfrm>
          <a:prstGeom prst="rect">
            <a:avLst/>
          </a:prstGeom>
        </p:spPr>
      </p:pic>
      <p:sp>
        <p:nvSpPr>
          <p:cNvPr id="7" name="矩形 6">
            <a:extLst>
              <a:ext uri="{FF2B5EF4-FFF2-40B4-BE49-F238E27FC236}">
                <a16:creationId xmlns:a16="http://schemas.microsoft.com/office/drawing/2014/main" id="{2407E7D2-7F54-4C8E-BA3D-EDF7844F4FF4}"/>
              </a:ext>
            </a:extLst>
          </p:cNvPr>
          <p:cNvSpPr/>
          <p:nvPr/>
        </p:nvSpPr>
        <p:spPr>
          <a:xfrm>
            <a:off x="8688136" y="2807678"/>
            <a:ext cx="465221" cy="45826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9" name="矩形 8">
            <a:extLst>
              <a:ext uri="{FF2B5EF4-FFF2-40B4-BE49-F238E27FC236}">
                <a16:creationId xmlns:a16="http://schemas.microsoft.com/office/drawing/2014/main" id="{A108EA35-9A66-4D0F-8893-C0C71755F4CB}"/>
              </a:ext>
            </a:extLst>
          </p:cNvPr>
          <p:cNvSpPr/>
          <p:nvPr/>
        </p:nvSpPr>
        <p:spPr>
          <a:xfrm>
            <a:off x="8774363" y="4355031"/>
            <a:ext cx="465221" cy="33127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0" name="矩形 9">
            <a:extLst>
              <a:ext uri="{FF2B5EF4-FFF2-40B4-BE49-F238E27FC236}">
                <a16:creationId xmlns:a16="http://schemas.microsoft.com/office/drawing/2014/main" id="{1FA81274-44F7-4A44-94A5-39071A080256}"/>
              </a:ext>
            </a:extLst>
          </p:cNvPr>
          <p:cNvSpPr/>
          <p:nvPr/>
        </p:nvSpPr>
        <p:spPr>
          <a:xfrm>
            <a:off x="8736263" y="4799531"/>
            <a:ext cx="465221" cy="77831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1" name="矩形 10">
            <a:extLst>
              <a:ext uri="{FF2B5EF4-FFF2-40B4-BE49-F238E27FC236}">
                <a16:creationId xmlns:a16="http://schemas.microsoft.com/office/drawing/2014/main" id="{14A8030B-2CDD-4110-B323-C09ADA944ED9}"/>
              </a:ext>
            </a:extLst>
          </p:cNvPr>
          <p:cNvSpPr/>
          <p:nvPr/>
        </p:nvSpPr>
        <p:spPr>
          <a:xfrm>
            <a:off x="7976936" y="4839679"/>
            <a:ext cx="465221" cy="1514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2" name="矩形 11">
            <a:extLst>
              <a:ext uri="{FF2B5EF4-FFF2-40B4-BE49-F238E27FC236}">
                <a16:creationId xmlns:a16="http://schemas.microsoft.com/office/drawing/2014/main" id="{DFE8CD27-884A-4F74-BB29-954BBC8F21F8}"/>
              </a:ext>
            </a:extLst>
          </p:cNvPr>
          <p:cNvSpPr/>
          <p:nvPr/>
        </p:nvSpPr>
        <p:spPr>
          <a:xfrm>
            <a:off x="7989636" y="5284179"/>
            <a:ext cx="465221" cy="1514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Tree>
    <p:extLst>
      <p:ext uri="{BB962C8B-B14F-4D97-AF65-F5344CB8AC3E}">
        <p14:creationId xmlns:p14="http://schemas.microsoft.com/office/powerpoint/2010/main" val="1969411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4979C7-47B6-4CB5-A6BB-D6FB5F6B5185}"/>
              </a:ext>
            </a:extLst>
          </p:cNvPr>
          <p:cNvSpPr>
            <a:spLocks noGrp="1"/>
          </p:cNvSpPr>
          <p:nvPr>
            <p:ph type="title"/>
          </p:nvPr>
        </p:nvSpPr>
        <p:spPr>
          <a:xfrm>
            <a:off x="331430" y="439070"/>
            <a:ext cx="9692640" cy="1325562"/>
          </a:xfrm>
        </p:spPr>
        <p:txBody>
          <a:bodyPr/>
          <a:lstStyle/>
          <a:p>
            <a:r>
              <a:rPr lang="en-US" altLang="zh-TW" dirty="0"/>
              <a:t>Results</a:t>
            </a:r>
            <a:endParaRPr lang="zh-TW" altLang="en-US" dirty="0"/>
          </a:p>
        </p:txBody>
      </p:sp>
      <p:sp>
        <p:nvSpPr>
          <p:cNvPr id="3" name="內容版面配置區 2">
            <a:extLst>
              <a:ext uri="{FF2B5EF4-FFF2-40B4-BE49-F238E27FC236}">
                <a16:creationId xmlns:a16="http://schemas.microsoft.com/office/drawing/2014/main" id="{BB1FA933-3401-41B0-9BA4-F70CBEF0A268}"/>
              </a:ext>
            </a:extLst>
          </p:cNvPr>
          <p:cNvSpPr>
            <a:spLocks noGrp="1"/>
          </p:cNvSpPr>
          <p:nvPr>
            <p:ph idx="1"/>
          </p:nvPr>
        </p:nvSpPr>
        <p:spPr>
          <a:xfrm>
            <a:off x="331430" y="1980482"/>
            <a:ext cx="4352865" cy="4640451"/>
          </a:xfrm>
        </p:spPr>
        <p:txBody>
          <a:bodyPr>
            <a:normAutofit/>
          </a:bodyPr>
          <a:lstStyle/>
          <a:p>
            <a:r>
              <a:rPr lang="zh-TW" altLang="en-US" sz="2000" dirty="0"/>
              <a:t>每週遊玩</a:t>
            </a:r>
            <a:r>
              <a:rPr lang="en-US" altLang="zh-TW" sz="2000" dirty="0"/>
              <a:t>26-30</a:t>
            </a:r>
            <a:r>
              <a:rPr lang="zh-TW" altLang="en-US" sz="2000" dirty="0"/>
              <a:t>小時的玩家比遊玩時間就少的玩家</a:t>
            </a:r>
            <a:r>
              <a:rPr lang="en-US" altLang="zh-TW" sz="2000" dirty="0"/>
              <a:t>(1-5</a:t>
            </a:r>
            <a:r>
              <a:rPr lang="zh-TW" altLang="en-US" sz="2000" dirty="0"/>
              <a:t>小時</a:t>
            </a:r>
            <a:r>
              <a:rPr lang="en-US" altLang="zh-TW" sz="2000" dirty="0"/>
              <a:t>)</a:t>
            </a:r>
            <a:r>
              <a:rPr lang="zh-TW" altLang="en-US" sz="2000" dirty="0"/>
              <a:t>的正面情緒分數高</a:t>
            </a:r>
            <a:r>
              <a:rPr lang="en-US" altLang="zh-TW" sz="2000" dirty="0"/>
              <a:t>(p &lt; 0.05)</a:t>
            </a:r>
            <a:r>
              <a:rPr lang="zh-TW" altLang="en-US" sz="2000" dirty="0"/>
              <a:t>。</a:t>
            </a:r>
            <a:endParaRPr lang="en-US" altLang="zh-TW" sz="2000" dirty="0"/>
          </a:p>
          <a:p>
            <a:r>
              <a:rPr lang="zh-TW" altLang="en-US" sz="2000" dirty="0"/>
              <a:t>每週遊玩時間少於</a:t>
            </a:r>
            <a:r>
              <a:rPr lang="en-US" altLang="zh-TW" sz="2000" dirty="0"/>
              <a:t>25</a:t>
            </a:r>
            <a:r>
              <a:rPr lang="zh-TW" altLang="en-US" sz="2000" dirty="0"/>
              <a:t>小時的各項並無顯著影響正面情緒分數。</a:t>
            </a:r>
          </a:p>
        </p:txBody>
      </p:sp>
      <p:pic>
        <p:nvPicPr>
          <p:cNvPr id="5" name="圖片 4">
            <a:extLst>
              <a:ext uri="{FF2B5EF4-FFF2-40B4-BE49-F238E27FC236}">
                <a16:creationId xmlns:a16="http://schemas.microsoft.com/office/drawing/2014/main" id="{5BE7AEED-1097-4437-A896-0DF391FE13A1}"/>
              </a:ext>
            </a:extLst>
          </p:cNvPr>
          <p:cNvPicPr>
            <a:picLocks noChangeAspect="1"/>
          </p:cNvPicPr>
          <p:nvPr/>
        </p:nvPicPr>
        <p:blipFill>
          <a:blip r:embed="rId2"/>
          <a:stretch>
            <a:fillRect/>
          </a:stretch>
        </p:blipFill>
        <p:spPr>
          <a:xfrm>
            <a:off x="4684295" y="1191885"/>
            <a:ext cx="6918343" cy="5227045"/>
          </a:xfrm>
          <a:prstGeom prst="rect">
            <a:avLst/>
          </a:prstGeom>
        </p:spPr>
      </p:pic>
      <p:sp>
        <p:nvSpPr>
          <p:cNvPr id="8" name="矩形 7">
            <a:extLst>
              <a:ext uri="{FF2B5EF4-FFF2-40B4-BE49-F238E27FC236}">
                <a16:creationId xmlns:a16="http://schemas.microsoft.com/office/drawing/2014/main" id="{6B2B24EB-A8A1-424D-9FAF-64725E2CB72E}"/>
              </a:ext>
            </a:extLst>
          </p:cNvPr>
          <p:cNvSpPr/>
          <p:nvPr/>
        </p:nvSpPr>
        <p:spPr>
          <a:xfrm>
            <a:off x="8710862" y="4039670"/>
            <a:ext cx="465221" cy="2012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54504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36DEF81-01F0-4272-8BF2-6FD5395D25A6}"/>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BF032EAD-CB66-4E07-A4AF-6C24229D5289}"/>
              </a:ext>
            </a:extLst>
          </p:cNvPr>
          <p:cNvSpPr>
            <a:spLocks noGrp="1"/>
          </p:cNvSpPr>
          <p:nvPr>
            <p:ph idx="1"/>
          </p:nvPr>
        </p:nvSpPr>
        <p:spPr/>
        <p:txBody>
          <a:bodyPr>
            <a:normAutofit/>
          </a:bodyPr>
          <a:lstStyle/>
          <a:p>
            <a:r>
              <a:rPr lang="zh-TW" altLang="en-US" sz="2000" dirty="0"/>
              <a:t>在線上與朋友一起遊玩的玩家</a:t>
            </a:r>
            <a:r>
              <a:rPr lang="en-US" altLang="zh-TW" sz="2000" dirty="0"/>
              <a:t>(</a:t>
            </a:r>
            <a:r>
              <a:rPr lang="zh-TW" altLang="en-US" sz="2000" dirty="0"/>
              <a:t>相對於獨自遊玩</a:t>
            </a:r>
            <a:r>
              <a:rPr lang="en-US" altLang="zh-TW" sz="2000" dirty="0"/>
              <a:t>)</a:t>
            </a:r>
            <a:r>
              <a:rPr lang="zh-TW" altLang="en-US" sz="2000" dirty="0"/>
              <a:t>有較高的正面情緒，支持</a:t>
            </a:r>
            <a:r>
              <a:rPr lang="en-US" altLang="zh-TW" sz="2000" dirty="0"/>
              <a:t>H2</a:t>
            </a:r>
            <a:r>
              <a:rPr lang="zh-TW" altLang="en-US" sz="2000" dirty="0"/>
              <a:t>。應證了先前研究所提到的，社交遊戲對於玩家的情緒有正面的影響</a:t>
            </a:r>
            <a:r>
              <a:rPr lang="da-DK" altLang="zh-TW" sz="2000" dirty="0"/>
              <a:t>(e.g., Kaye and Bryce, 2014, Ravaja et al., 2006)</a:t>
            </a:r>
            <a:r>
              <a:rPr lang="zh-TW" altLang="en-US" sz="2000" dirty="0"/>
              <a:t>。</a:t>
            </a:r>
            <a:endParaRPr lang="en-US" altLang="zh-TW" sz="2000" dirty="0"/>
          </a:p>
          <a:p>
            <a:r>
              <a:rPr lang="zh-TW" altLang="en-US" sz="2000" dirty="0"/>
              <a:t>遊戲內的環境對於</a:t>
            </a:r>
            <a:r>
              <a:rPr lang="en-US" altLang="zh-TW" sz="2000" dirty="0"/>
              <a:t>”flow”</a:t>
            </a:r>
            <a:r>
              <a:rPr lang="zh-TW" altLang="en-US" sz="2000" dirty="0"/>
              <a:t>的積極情緒的降低有關，與預期的</a:t>
            </a:r>
            <a:r>
              <a:rPr lang="en-US" altLang="zh-TW" sz="2000" dirty="0"/>
              <a:t>H1</a:t>
            </a:r>
            <a:r>
              <a:rPr lang="zh-TW" altLang="en-US" sz="2000" dirty="0"/>
              <a:t>相反。可能是因為不同實驗的方式會造成</a:t>
            </a:r>
            <a:r>
              <a:rPr lang="en-US" altLang="zh-TW" sz="2000" dirty="0"/>
              <a:t>”flow”</a:t>
            </a:r>
            <a:r>
              <a:rPr lang="zh-TW" altLang="en-US" sz="2000" dirty="0"/>
              <a:t>有不同的結果，需要再多方驗證</a:t>
            </a:r>
            <a:r>
              <a:rPr lang="en-US" altLang="zh-TW" sz="2000" dirty="0"/>
              <a:t>(e.g., Kaye and Bryce, 2014)</a:t>
            </a:r>
            <a:r>
              <a:rPr lang="zh-TW" altLang="en-US" sz="2000" dirty="0"/>
              <a:t>。</a:t>
            </a:r>
            <a:endParaRPr lang="en-US" altLang="zh-TW" sz="2000" dirty="0"/>
          </a:p>
          <a:p>
            <a:pPr lvl="1"/>
            <a:r>
              <a:rPr lang="zh-TW" altLang="en-US" sz="2000" dirty="0"/>
              <a:t>在受測者回答問題時，對於情緒反應沒有太大的想法，造成數據收集有誤差（</a:t>
            </a:r>
            <a:r>
              <a:rPr lang="en-US" altLang="zh-TW" sz="2000" dirty="0"/>
              <a:t>Brown</a:t>
            </a:r>
            <a:r>
              <a:rPr lang="zh-TW" altLang="en-US" sz="2000" dirty="0"/>
              <a:t> </a:t>
            </a:r>
            <a:r>
              <a:rPr lang="en-US" altLang="zh-TW" sz="2000" dirty="0"/>
              <a:t>&amp;</a:t>
            </a:r>
            <a:r>
              <a:rPr lang="zh-TW" altLang="en-US" sz="2000" dirty="0"/>
              <a:t> </a:t>
            </a:r>
            <a:r>
              <a:rPr lang="en-US" altLang="zh-TW" sz="2000" dirty="0"/>
              <a:t>Ryan,</a:t>
            </a:r>
            <a:r>
              <a:rPr lang="zh-TW" altLang="en-US" sz="2000" dirty="0"/>
              <a:t> </a:t>
            </a:r>
            <a:r>
              <a:rPr lang="en-US" altLang="zh-TW" sz="2000" dirty="0"/>
              <a:t>2003;</a:t>
            </a:r>
            <a:r>
              <a:rPr lang="zh-TW" altLang="en-US" sz="2000" dirty="0"/>
              <a:t> </a:t>
            </a:r>
            <a:r>
              <a:rPr lang="en-US" altLang="zh-TW" sz="2000" dirty="0" err="1"/>
              <a:t>Speca</a:t>
            </a:r>
            <a:r>
              <a:rPr lang="zh-TW" altLang="en-US" sz="2000" dirty="0"/>
              <a:t> </a:t>
            </a:r>
            <a:r>
              <a:rPr lang="en-US" altLang="zh-TW" sz="2000" dirty="0"/>
              <a:t>et</a:t>
            </a:r>
            <a:r>
              <a:rPr lang="zh-TW" altLang="en-US" sz="2000" dirty="0"/>
              <a:t> </a:t>
            </a:r>
            <a:r>
              <a:rPr lang="en-US" altLang="zh-TW" sz="2000" dirty="0"/>
              <a:t>al., 2000 </a:t>
            </a:r>
            <a:r>
              <a:rPr lang="zh-TW" altLang="en-US" sz="2000" dirty="0"/>
              <a:t>）。</a:t>
            </a:r>
            <a:endParaRPr lang="en-US" altLang="zh-TW" sz="2000" dirty="0"/>
          </a:p>
          <a:p>
            <a:pPr lvl="1"/>
            <a:r>
              <a:rPr lang="zh-TW" altLang="en-US" sz="2000" dirty="0"/>
              <a:t>在遊戲過程中，中斷遊戲回答問題，可能造成玩家的情緒被干擾，而產生挫敗感。</a:t>
            </a:r>
            <a:endParaRPr lang="en-US" altLang="zh-TW" sz="2000" dirty="0"/>
          </a:p>
          <a:p>
            <a:pPr lvl="1"/>
            <a:r>
              <a:rPr lang="zh-TW" altLang="en-US" sz="2000" dirty="0"/>
              <a:t>在收集數據時，不僅僅回答量表問題，可以考慮增加生理現象的項目，能提高數據的準確性（</a:t>
            </a:r>
            <a:r>
              <a:rPr lang="en-US" altLang="zh-TW" sz="2000" dirty="0"/>
              <a:t>Moneta,</a:t>
            </a:r>
            <a:r>
              <a:rPr lang="zh-TW" altLang="en-US" sz="2000" dirty="0"/>
              <a:t> </a:t>
            </a:r>
            <a:r>
              <a:rPr lang="en-US" altLang="zh-TW" sz="2000" dirty="0"/>
              <a:t>2012</a:t>
            </a:r>
            <a:r>
              <a:rPr lang="zh-TW" altLang="en-US" sz="2000" dirty="0"/>
              <a:t>）。</a:t>
            </a:r>
            <a:endParaRPr lang="en-US" altLang="zh-TW" sz="2000" dirty="0"/>
          </a:p>
        </p:txBody>
      </p:sp>
    </p:spTree>
    <p:extLst>
      <p:ext uri="{BB962C8B-B14F-4D97-AF65-F5344CB8AC3E}">
        <p14:creationId xmlns:p14="http://schemas.microsoft.com/office/powerpoint/2010/main" val="2183915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36DEF81-01F0-4272-8BF2-6FD5395D25A6}"/>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BF032EAD-CB66-4E07-A4AF-6C24229D5289}"/>
              </a:ext>
            </a:extLst>
          </p:cNvPr>
          <p:cNvSpPr>
            <a:spLocks noGrp="1"/>
          </p:cNvSpPr>
          <p:nvPr>
            <p:ph idx="1"/>
          </p:nvPr>
        </p:nvSpPr>
        <p:spPr/>
        <p:txBody>
          <a:bodyPr>
            <a:normAutofit/>
          </a:bodyPr>
          <a:lstStyle/>
          <a:p>
            <a:r>
              <a:rPr lang="zh-TW" altLang="en-US" sz="2000" dirty="0"/>
              <a:t>本研究中，個人特徵對於先前研究的結果並沒有符合</a:t>
            </a:r>
            <a:r>
              <a:rPr lang="en-US" altLang="zh-TW" sz="2000" dirty="0"/>
              <a:t>(H3</a:t>
            </a:r>
            <a:r>
              <a:rPr lang="zh-TW" altLang="en-US" sz="2000" dirty="0"/>
              <a:t>和</a:t>
            </a:r>
            <a:r>
              <a:rPr lang="en-US" altLang="zh-TW" sz="2000" dirty="0"/>
              <a:t>H4</a:t>
            </a:r>
            <a:r>
              <a:rPr lang="zh-TW" altLang="en-US" sz="2000" dirty="0"/>
              <a:t>相反</a:t>
            </a:r>
            <a:r>
              <a:rPr lang="en-US" altLang="zh-TW" sz="2000" dirty="0"/>
              <a:t>)</a:t>
            </a:r>
            <a:r>
              <a:rPr lang="da-DK" altLang="zh-TW" sz="2000" dirty="0"/>
              <a:t> (Kim et al., 2008, Sigurdsson et al., 2006)</a:t>
            </a:r>
            <a:r>
              <a:rPr lang="zh-TW" altLang="en-US" sz="2000" dirty="0"/>
              <a:t>。</a:t>
            </a:r>
            <a:endParaRPr lang="en-US" altLang="zh-TW" sz="2000" dirty="0"/>
          </a:p>
          <a:p>
            <a:r>
              <a:rPr lang="zh-TW" altLang="en-US" sz="2000" dirty="0"/>
              <a:t>在每週遊戲時數中，有花費較多時間的玩家容易得到較高的正面情緒的影響。與消費媒體行為概念是一致的，重複行為可能有成癮傾向（</a:t>
            </a:r>
            <a:r>
              <a:rPr lang="en-US" altLang="zh-TW" sz="2000" dirty="0"/>
              <a:t>Cho &amp; Ting,</a:t>
            </a:r>
            <a:r>
              <a:rPr lang="zh-TW" altLang="en-US" sz="2000" dirty="0"/>
              <a:t> </a:t>
            </a:r>
            <a:r>
              <a:rPr lang="en-US" altLang="zh-TW" sz="2000" dirty="0"/>
              <a:t>2003</a:t>
            </a:r>
            <a:r>
              <a:rPr lang="zh-TW" altLang="en-US" sz="2000" dirty="0"/>
              <a:t>）。</a:t>
            </a:r>
            <a:endParaRPr lang="en-US" altLang="zh-TW" sz="2000" dirty="0"/>
          </a:p>
          <a:p>
            <a:r>
              <a:rPr lang="zh-TW" altLang="en-US" sz="2000" dirty="0"/>
              <a:t>由於受測者進行不同的射擊遊戲，遊戲內容也有所差異</a:t>
            </a:r>
            <a:r>
              <a:rPr lang="en-US" altLang="zh-TW" sz="2000" dirty="0"/>
              <a:t>(</a:t>
            </a:r>
            <a:r>
              <a:rPr lang="zh-TW" altLang="en-US" sz="2000" dirty="0"/>
              <a:t>遊戲機制、獎勵和難度</a:t>
            </a:r>
            <a:r>
              <a:rPr lang="en-US" altLang="zh-TW" sz="2000" dirty="0"/>
              <a:t>)</a:t>
            </a:r>
            <a:r>
              <a:rPr lang="zh-TW" altLang="en-US" sz="2000" dirty="0"/>
              <a:t>，可能導致受測者在遊戲體驗中會有差異（</a:t>
            </a:r>
            <a:r>
              <a:rPr lang="en-US" altLang="zh-TW" sz="2000" dirty="0"/>
              <a:t>Sweetser</a:t>
            </a:r>
            <a:r>
              <a:rPr lang="zh-TW" altLang="en-US" sz="2000" dirty="0"/>
              <a:t> </a:t>
            </a:r>
            <a:r>
              <a:rPr lang="en-US" altLang="zh-TW" sz="2000" dirty="0"/>
              <a:t>&amp;</a:t>
            </a:r>
            <a:r>
              <a:rPr lang="zh-TW" altLang="en-US" sz="2000" dirty="0"/>
              <a:t> </a:t>
            </a:r>
            <a:r>
              <a:rPr lang="en-US" altLang="zh-TW" sz="2000" dirty="0"/>
              <a:t>Wyeth, 2005</a:t>
            </a:r>
            <a:r>
              <a:rPr lang="zh-TW" altLang="en-US" sz="2000" dirty="0"/>
              <a:t>）。</a:t>
            </a:r>
            <a:endParaRPr lang="en-US" altLang="zh-TW" sz="2000" dirty="0"/>
          </a:p>
          <a:p>
            <a:r>
              <a:rPr lang="zh-TW" altLang="en-US" sz="2000" dirty="0"/>
              <a:t>未來研究可以根據相同遊戲類系的不同遊戲增加級別變數加入統計分析中，以減少樣本誤差。</a:t>
            </a:r>
          </a:p>
        </p:txBody>
      </p:sp>
    </p:spTree>
    <p:extLst>
      <p:ext uri="{BB962C8B-B14F-4D97-AF65-F5344CB8AC3E}">
        <p14:creationId xmlns:p14="http://schemas.microsoft.com/office/powerpoint/2010/main" val="2266432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AD72A0-AB61-47C0-8579-A30C19D97FE8}"/>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F1A606D1-DF73-49F4-94A7-F80E6178E61A}"/>
              </a:ext>
            </a:extLst>
          </p:cNvPr>
          <p:cNvSpPr>
            <a:spLocks noGrp="1"/>
          </p:cNvSpPr>
          <p:nvPr>
            <p:ph idx="1"/>
          </p:nvPr>
        </p:nvSpPr>
        <p:spPr/>
        <p:txBody>
          <a:bodyPr>
            <a:normAutofit/>
          </a:bodyPr>
          <a:lstStyle/>
          <a:p>
            <a:r>
              <a:rPr lang="zh-TW" altLang="en-US" sz="2000" dirty="0"/>
              <a:t>有許多社會議題在探討遊戲對於玩家的正負面情緒的影響（</a:t>
            </a:r>
            <a:r>
              <a:rPr lang="en-US" altLang="zh-TW" sz="2000" dirty="0" err="1"/>
              <a:t>Prot</a:t>
            </a:r>
            <a:r>
              <a:rPr lang="en-US" altLang="zh-TW" sz="2000" dirty="0"/>
              <a:t> et al.,</a:t>
            </a:r>
            <a:r>
              <a:rPr lang="zh-TW" altLang="en-US" sz="2000" dirty="0"/>
              <a:t> </a:t>
            </a:r>
            <a:r>
              <a:rPr lang="en-US" altLang="zh-TW" sz="2000" dirty="0"/>
              <a:t>2014</a:t>
            </a:r>
            <a:r>
              <a:rPr lang="zh-TW" altLang="en-US" sz="2000" dirty="0"/>
              <a:t>），其中，該領域傾向於正面情緒方面的研究（</a:t>
            </a:r>
            <a:r>
              <a:rPr lang="en-US" altLang="zh-TW" sz="2000" dirty="0"/>
              <a:t>Anderson&amp;</a:t>
            </a:r>
            <a:r>
              <a:rPr lang="zh-TW" altLang="en-US" sz="2000" dirty="0"/>
              <a:t> </a:t>
            </a:r>
            <a:r>
              <a:rPr lang="en-US" altLang="zh-TW" sz="2000" dirty="0"/>
              <a:t>Bushman,</a:t>
            </a:r>
            <a:r>
              <a:rPr lang="zh-TW" altLang="en-US" sz="2000" dirty="0"/>
              <a:t> </a:t>
            </a:r>
            <a:r>
              <a:rPr lang="en-US" altLang="zh-TW" sz="2000" dirty="0"/>
              <a:t>2001</a:t>
            </a:r>
            <a:r>
              <a:rPr lang="zh-TW" altLang="en-US" sz="2000" dirty="0"/>
              <a:t>）。</a:t>
            </a:r>
            <a:endParaRPr lang="en-US" altLang="zh-TW" sz="2000" dirty="0"/>
          </a:p>
          <a:p>
            <a:r>
              <a:rPr lang="zh-TW" altLang="en-US" sz="2000" dirty="0"/>
              <a:t>遊戲對於情緒的影響有許多不同的觀點，包含</a:t>
            </a:r>
            <a:r>
              <a:rPr lang="en-US" altLang="zh-TW" sz="2000" dirty="0"/>
              <a:t>:</a:t>
            </a:r>
            <a:r>
              <a:rPr lang="zh-TW" altLang="en-US" sz="2000" dirty="0"/>
              <a:t>玩家與遊戲之間情感的影響</a:t>
            </a:r>
            <a:r>
              <a:rPr lang="en-US" altLang="zh-TW" sz="2000" dirty="0"/>
              <a:t>(Christy and </a:t>
            </a:r>
            <a:r>
              <a:rPr lang="en-US" altLang="zh-TW" sz="2000" dirty="0" err="1"/>
              <a:t>Kuncheva</a:t>
            </a:r>
            <a:r>
              <a:rPr lang="en-US" altLang="zh-TW" sz="2000" dirty="0"/>
              <a:t>, 2014, </a:t>
            </a:r>
            <a:r>
              <a:rPr lang="en-US" altLang="zh-TW" sz="2000" dirty="0" err="1"/>
              <a:t>Kotsia</a:t>
            </a:r>
            <a:r>
              <a:rPr lang="en-US" altLang="zh-TW" sz="2000" dirty="0"/>
              <a:t> et al., 2013)</a:t>
            </a:r>
            <a:r>
              <a:rPr lang="zh-TW" altLang="en-US" sz="2000" dirty="0"/>
              <a:t>，其對於玩家在遊戲過程中生理反應的研究有很大的幫助</a:t>
            </a:r>
            <a:r>
              <a:rPr lang="en-US" altLang="zh-TW" sz="2000" dirty="0"/>
              <a:t>(</a:t>
            </a:r>
            <a:r>
              <a:rPr lang="en-US" altLang="zh-TW" sz="2000" dirty="0" err="1"/>
              <a:t>Gilleade</a:t>
            </a:r>
            <a:r>
              <a:rPr lang="en-US" altLang="zh-TW" sz="2000" dirty="0"/>
              <a:t> et al., 2005 )</a:t>
            </a:r>
            <a:r>
              <a:rPr lang="zh-TW" altLang="en-US" sz="2000" dirty="0"/>
              <a:t>。</a:t>
            </a:r>
            <a:endParaRPr lang="en-US" altLang="zh-TW" sz="2000" dirty="0"/>
          </a:p>
          <a:p>
            <a:r>
              <a:rPr lang="zh-TW" altLang="en-US" sz="2000" dirty="0"/>
              <a:t>在情緒管理理論中（</a:t>
            </a:r>
            <a:r>
              <a:rPr lang="en-US" altLang="zh-TW" sz="2000" dirty="0" err="1"/>
              <a:t>Zillmann</a:t>
            </a:r>
            <a:r>
              <a:rPr lang="en-US" altLang="zh-TW" sz="2000" dirty="0"/>
              <a:t>,</a:t>
            </a:r>
            <a:r>
              <a:rPr lang="zh-TW" altLang="en-US" sz="2000" dirty="0"/>
              <a:t> </a:t>
            </a:r>
            <a:r>
              <a:rPr lang="en-US" altLang="zh-TW" sz="2000" dirty="0"/>
              <a:t>1988a; </a:t>
            </a:r>
            <a:r>
              <a:rPr lang="en-US" altLang="zh-TW" sz="2000" dirty="0" err="1"/>
              <a:t>Zillmann</a:t>
            </a:r>
            <a:r>
              <a:rPr lang="en-US" altLang="zh-TW" sz="2000" dirty="0"/>
              <a:t>,</a:t>
            </a:r>
            <a:r>
              <a:rPr lang="zh-TW" altLang="en-US" sz="2000" dirty="0"/>
              <a:t> </a:t>
            </a:r>
            <a:r>
              <a:rPr lang="en-US" altLang="zh-TW" sz="2000" dirty="0"/>
              <a:t>1988b </a:t>
            </a:r>
            <a:r>
              <a:rPr lang="zh-TW" altLang="en-US" sz="2000" dirty="0"/>
              <a:t>）提出受測者對媒體內容的選擇性接觸能提升其情緒上的管理</a:t>
            </a:r>
            <a:r>
              <a:rPr lang="en-US" altLang="zh-TW" sz="2000" dirty="0"/>
              <a:t>(Reinecke, 2016)</a:t>
            </a:r>
            <a:r>
              <a:rPr lang="zh-TW" altLang="en-US" sz="2000" dirty="0"/>
              <a:t>。</a:t>
            </a:r>
            <a:endParaRPr lang="en-US" altLang="zh-TW" sz="2000" dirty="0"/>
          </a:p>
          <a:p>
            <a:r>
              <a:rPr lang="zh-TW" altLang="en-US" sz="2000" dirty="0"/>
              <a:t>透過滿足遊戲需求的過程中，玩家的自主性和能力可以讓內在需求得到滿足，提升其正面情緒</a:t>
            </a:r>
            <a:r>
              <a:rPr lang="en-US" altLang="zh-TW" sz="2000" dirty="0"/>
              <a:t>(Reinecke et al., 2012)</a:t>
            </a:r>
            <a:r>
              <a:rPr lang="zh-TW" altLang="en-US" sz="2000" dirty="0"/>
              <a:t>。</a:t>
            </a:r>
          </a:p>
        </p:txBody>
      </p:sp>
    </p:spTree>
    <p:extLst>
      <p:ext uri="{BB962C8B-B14F-4D97-AF65-F5344CB8AC3E}">
        <p14:creationId xmlns:p14="http://schemas.microsoft.com/office/powerpoint/2010/main" val="3812903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AD72A0-AB61-47C0-8579-A30C19D97FE8}"/>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F1A606D1-DF73-49F4-94A7-F80E6178E61A}"/>
              </a:ext>
            </a:extLst>
          </p:cNvPr>
          <p:cNvSpPr>
            <a:spLocks noGrp="1"/>
          </p:cNvSpPr>
          <p:nvPr>
            <p:ph idx="1"/>
          </p:nvPr>
        </p:nvSpPr>
        <p:spPr/>
        <p:txBody>
          <a:bodyPr>
            <a:normAutofit/>
          </a:bodyPr>
          <a:lstStyle/>
          <a:p>
            <a:r>
              <a:rPr lang="zh-TW" altLang="en-US" sz="2000" dirty="0"/>
              <a:t>以經驗抽樣方法</a:t>
            </a:r>
            <a:r>
              <a:rPr lang="en-US" altLang="zh-TW" sz="2000" dirty="0"/>
              <a:t>(ESM)</a:t>
            </a:r>
            <a:r>
              <a:rPr lang="zh-TW" altLang="en-US" sz="2000" dirty="0"/>
              <a:t>有助於得到受測者在生活中的經驗。</a:t>
            </a:r>
            <a:r>
              <a:rPr lang="en-US" altLang="zh-TW" sz="2000" dirty="0"/>
              <a:t>ESM</a:t>
            </a:r>
            <a:r>
              <a:rPr lang="zh-TW" altLang="en-US" sz="2000" dirty="0"/>
              <a:t>目前用於理解幸福與良好的經驗相關研究</a:t>
            </a:r>
            <a:r>
              <a:rPr lang="en-US" altLang="zh-TW" sz="2000" dirty="0"/>
              <a:t>(Csikszentmihalyi and Hunter, 2003, Csikszentmihalyi et al., 1977, Csikszentmihalyi and Larson, 1987, Diener and Emmons, 1985)</a:t>
            </a:r>
            <a:r>
              <a:rPr lang="zh-TW" altLang="en-US" sz="2000" dirty="0"/>
              <a:t>。</a:t>
            </a:r>
            <a:endParaRPr lang="en-US" altLang="zh-TW" sz="2000" dirty="0"/>
          </a:p>
          <a:p>
            <a:r>
              <a:rPr lang="zh-TW" altLang="en-US" sz="2000" dirty="0"/>
              <a:t>其中，</a:t>
            </a:r>
            <a:r>
              <a:rPr lang="en-US" altLang="zh-TW" sz="2000" dirty="0"/>
              <a:t>ESM</a:t>
            </a:r>
            <a:r>
              <a:rPr lang="zh-TW" altLang="en-US" sz="2000" dirty="0"/>
              <a:t>提到</a:t>
            </a:r>
            <a:r>
              <a:rPr lang="en-US" altLang="zh-TW" sz="2000" dirty="0"/>
              <a:t>”flow”</a:t>
            </a:r>
            <a:r>
              <a:rPr lang="zh-TW" altLang="en-US" sz="2000" dirty="0"/>
              <a:t>為人在做一件事時的愉快心理狀態（</a:t>
            </a:r>
            <a:r>
              <a:rPr lang="en-US" altLang="zh-TW" sz="2000" dirty="0"/>
              <a:t>Csikszentmihalyi,</a:t>
            </a:r>
            <a:r>
              <a:rPr lang="zh-TW" altLang="en-US" sz="2000" dirty="0"/>
              <a:t> </a:t>
            </a:r>
            <a:r>
              <a:rPr lang="en-US" altLang="zh-TW" sz="2000" dirty="0"/>
              <a:t>1975 </a:t>
            </a:r>
            <a:r>
              <a:rPr lang="zh-TW" altLang="en-US" sz="2000" dirty="0"/>
              <a:t>）。</a:t>
            </a:r>
            <a:endParaRPr lang="en-US" altLang="zh-TW" sz="2000" dirty="0"/>
          </a:p>
          <a:p>
            <a:r>
              <a:rPr lang="en-US" altLang="zh-TW" sz="2000" dirty="0"/>
              <a:t>“flow”</a:t>
            </a:r>
            <a:r>
              <a:rPr lang="zh-TW" altLang="en-US" sz="2000" dirty="0"/>
              <a:t>的主要面向有扭曲的時間感、強烈的參與感、控制感，以及個人能力與挑戰特定任務之間平均值</a:t>
            </a:r>
            <a:r>
              <a:rPr lang="en-US" altLang="zh-TW" sz="2000" dirty="0"/>
              <a:t>(Csikszentmihalyi, 1975, Csikszentmihalyi, 1988, </a:t>
            </a:r>
            <a:r>
              <a:rPr lang="en-US" altLang="zh-TW" sz="2000" dirty="0" err="1"/>
              <a:t>Massimini</a:t>
            </a:r>
            <a:r>
              <a:rPr lang="en-US" altLang="zh-TW" sz="2000" dirty="0"/>
              <a:t>, 1988)</a:t>
            </a:r>
            <a:r>
              <a:rPr lang="zh-TW" altLang="en-US" sz="2000" dirty="0"/>
              <a:t>。</a:t>
            </a:r>
            <a:endParaRPr lang="en-US" altLang="zh-TW" sz="2000" dirty="0"/>
          </a:p>
          <a:p>
            <a:r>
              <a:rPr lang="zh-TW" altLang="en-US" sz="2000" dirty="0"/>
              <a:t>遊戲過程中的</a:t>
            </a:r>
            <a:r>
              <a:rPr lang="en-US" altLang="zh-TW" sz="2000" dirty="0"/>
              <a:t>“flow”</a:t>
            </a:r>
            <a:r>
              <a:rPr lang="zh-TW" altLang="en-US" sz="2000" dirty="0"/>
              <a:t>對於正面情緒和遊戲過程中是否享受是有關的</a:t>
            </a:r>
            <a:r>
              <a:rPr lang="en-US" altLang="zh-TW" sz="2000" dirty="0"/>
              <a:t>(</a:t>
            </a:r>
            <a:r>
              <a:rPr lang="en-US" altLang="zh-TW" sz="2000" dirty="0" err="1"/>
              <a:t>Klimmt</a:t>
            </a:r>
            <a:r>
              <a:rPr lang="en-US" altLang="zh-TW" sz="2000" dirty="0"/>
              <a:t> et al., 2007, Smith, 2007, Wan and </a:t>
            </a:r>
            <a:r>
              <a:rPr lang="en-US" altLang="zh-TW" sz="2000" dirty="0" err="1"/>
              <a:t>Chiou</a:t>
            </a:r>
            <a:r>
              <a:rPr lang="en-US" altLang="zh-TW" sz="2000" dirty="0"/>
              <a:t>, 2006, Weibel et al., 2008)</a:t>
            </a:r>
            <a:r>
              <a:rPr lang="zh-TW" altLang="en-US" sz="2000" dirty="0"/>
              <a:t>。</a:t>
            </a:r>
          </a:p>
        </p:txBody>
      </p:sp>
    </p:spTree>
    <p:extLst>
      <p:ext uri="{BB962C8B-B14F-4D97-AF65-F5344CB8AC3E}">
        <p14:creationId xmlns:p14="http://schemas.microsoft.com/office/powerpoint/2010/main" val="154132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AD72A0-AB61-47C0-8579-A30C19D97FE8}"/>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F1A606D1-DF73-49F4-94A7-F80E6178E61A}"/>
              </a:ext>
            </a:extLst>
          </p:cNvPr>
          <p:cNvSpPr>
            <a:spLocks noGrp="1"/>
          </p:cNvSpPr>
          <p:nvPr>
            <p:ph idx="1"/>
          </p:nvPr>
        </p:nvSpPr>
        <p:spPr/>
        <p:txBody>
          <a:bodyPr>
            <a:normAutofit/>
          </a:bodyPr>
          <a:lstStyle/>
          <a:p>
            <a:r>
              <a:rPr lang="zh-TW" altLang="en-US" sz="2000" dirty="0"/>
              <a:t>在遊戲環境背景方面，遊戲中的社交功能已被證實可以使玩家產生愉悅感並有身歷其境的感受</a:t>
            </a:r>
            <a:r>
              <a:rPr lang="en-US" altLang="zh-TW" sz="2000" dirty="0"/>
              <a:t>(Cairns et al., 2013, Chappell et al., 2006, </a:t>
            </a:r>
            <a:r>
              <a:rPr lang="en-US" altLang="zh-TW" sz="2000" dirty="0" err="1"/>
              <a:t>Gajadhar</a:t>
            </a:r>
            <a:r>
              <a:rPr lang="en-US" altLang="zh-TW" sz="2000" dirty="0"/>
              <a:t> et al., 2009, October, Griffiths et al., 2004, Lee et al., 2015, Van </a:t>
            </a:r>
            <a:r>
              <a:rPr lang="en-US" altLang="zh-TW" sz="2000" dirty="0" err="1"/>
              <a:t>Looy</a:t>
            </a:r>
            <a:r>
              <a:rPr lang="en-US" altLang="zh-TW" sz="2000" dirty="0"/>
              <a:t> et al., 2010, September, </a:t>
            </a:r>
            <a:r>
              <a:rPr lang="en-US" altLang="zh-TW" sz="2000" dirty="0" err="1"/>
              <a:t>Vioda</a:t>
            </a:r>
            <a:r>
              <a:rPr lang="en-US" altLang="zh-TW" sz="2000" dirty="0"/>
              <a:t> and Greenberg, 2011)</a:t>
            </a:r>
            <a:r>
              <a:rPr lang="zh-TW" altLang="en-US" sz="2000" dirty="0"/>
              <a:t>。</a:t>
            </a:r>
            <a:endParaRPr lang="en-US" altLang="zh-TW" sz="2000" dirty="0"/>
          </a:p>
          <a:p>
            <a:r>
              <a:rPr lang="zh-TW" altLang="en-US" sz="2000" dirty="0"/>
              <a:t>遊戲中有社會概念可能會影響玩家的情緒</a:t>
            </a:r>
            <a:r>
              <a:rPr lang="da-DK" altLang="zh-TW" sz="2000" dirty="0"/>
              <a:t>(e.g., Kaye and Bryce, 2014, Lee et al., 2015)</a:t>
            </a:r>
            <a:r>
              <a:rPr lang="zh-TW" altLang="en-US" sz="2000" dirty="0"/>
              <a:t>。</a:t>
            </a:r>
            <a:endParaRPr lang="en-US" altLang="zh-TW" sz="2000" dirty="0"/>
          </a:p>
          <a:p>
            <a:r>
              <a:rPr lang="zh-TW" altLang="en-US" sz="2000" dirty="0"/>
              <a:t>有語音互動的遊戲可以提升玩家的愉悅感</a:t>
            </a:r>
            <a:r>
              <a:rPr lang="en-US" altLang="zh-TW" sz="2000" dirty="0"/>
              <a:t>(Halloran et al., 2003)</a:t>
            </a:r>
            <a:r>
              <a:rPr lang="zh-TW" altLang="en-US" sz="2000" dirty="0"/>
              <a:t>。</a:t>
            </a:r>
            <a:endParaRPr lang="en-US" altLang="zh-TW" sz="2000" dirty="0"/>
          </a:p>
          <a:p>
            <a:r>
              <a:rPr lang="zh-TW" altLang="en-US" sz="2000" dirty="0"/>
              <a:t>許多線上遊戲在遊戲過程中並不會發生孤立或是排擠的情況</a:t>
            </a:r>
            <a:r>
              <a:rPr lang="en-US" altLang="zh-TW" sz="2000" dirty="0"/>
              <a:t>(Bryce and Rutter, 2003, Yee, 2007)</a:t>
            </a:r>
            <a:r>
              <a:rPr lang="zh-TW" altLang="en-US" sz="2000" dirty="0"/>
              <a:t>。</a:t>
            </a:r>
          </a:p>
        </p:txBody>
      </p:sp>
    </p:spTree>
    <p:extLst>
      <p:ext uri="{BB962C8B-B14F-4D97-AF65-F5344CB8AC3E}">
        <p14:creationId xmlns:p14="http://schemas.microsoft.com/office/powerpoint/2010/main" val="2638339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AD72A0-AB61-47C0-8579-A30C19D97FE8}"/>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F1A606D1-DF73-49F4-94A7-F80E6178E61A}"/>
              </a:ext>
            </a:extLst>
          </p:cNvPr>
          <p:cNvSpPr>
            <a:spLocks noGrp="1"/>
          </p:cNvSpPr>
          <p:nvPr>
            <p:ph idx="1"/>
          </p:nvPr>
        </p:nvSpPr>
        <p:spPr/>
        <p:txBody>
          <a:bodyPr>
            <a:normAutofit/>
          </a:bodyPr>
          <a:lstStyle/>
          <a:p>
            <a:r>
              <a:rPr lang="zh-TW" altLang="en-US" sz="2000" dirty="0"/>
              <a:t>遊戲體驗會因為不同的受測者而有不一樣的體驗結果</a:t>
            </a:r>
            <a:r>
              <a:rPr lang="en-US" altLang="zh-TW" sz="2000" dirty="0"/>
              <a:t>(</a:t>
            </a:r>
            <a:r>
              <a:rPr lang="en-US" altLang="zh-TW" sz="2000" dirty="0" err="1"/>
              <a:t>Griebel</a:t>
            </a:r>
            <a:r>
              <a:rPr lang="en-US" altLang="zh-TW" sz="2000" dirty="0"/>
              <a:t>, 2006, Markey and Markey, 2010, Seok and DaCosta, 2015)</a:t>
            </a:r>
            <a:r>
              <a:rPr lang="zh-TW" altLang="en-US" sz="2000" dirty="0"/>
              <a:t>。</a:t>
            </a:r>
            <a:endParaRPr lang="en-US" altLang="zh-TW" sz="2000" dirty="0"/>
          </a:p>
          <a:p>
            <a:r>
              <a:rPr lang="zh-TW" altLang="en-US" sz="2000" dirty="0"/>
              <a:t>不同的個人特質，會有不同的思考、感受與行為</a:t>
            </a:r>
            <a:r>
              <a:rPr lang="en-US" altLang="zh-TW" sz="2000" dirty="0"/>
              <a:t>(Costa and McCrae, 1992)</a:t>
            </a:r>
            <a:r>
              <a:rPr lang="zh-TW" altLang="en-US" sz="2000" dirty="0"/>
              <a:t>。</a:t>
            </a:r>
            <a:endParaRPr lang="en-US" altLang="zh-TW" sz="2000" dirty="0"/>
          </a:p>
          <a:p>
            <a:r>
              <a:rPr lang="en-US" altLang="zh-TW" sz="2000" dirty="0"/>
              <a:t>Big-5</a:t>
            </a:r>
            <a:r>
              <a:rPr lang="zh-TW" altLang="en-US" sz="2000" dirty="0"/>
              <a:t>的測驗可以得到不同人格的測驗結果</a:t>
            </a:r>
            <a:r>
              <a:rPr lang="da-DK" altLang="zh-TW" sz="2000" dirty="0"/>
              <a:t>(Pytlik Zillig et al., 2002)</a:t>
            </a:r>
            <a:r>
              <a:rPr lang="zh-TW" altLang="en-US" sz="2000" dirty="0"/>
              <a:t>。</a:t>
            </a:r>
            <a:endParaRPr lang="en-US" altLang="zh-TW" sz="2000" dirty="0"/>
          </a:p>
          <a:p>
            <a:pPr lvl="1"/>
            <a:r>
              <a:rPr lang="zh-TW" altLang="en-US" sz="2000" dirty="0"/>
              <a:t>外向的人格特質對於情緒有正面影響，而神經質對情緒有負面影響</a:t>
            </a:r>
            <a:r>
              <a:rPr lang="en-US" altLang="zh-TW" sz="2000" dirty="0"/>
              <a:t>(Costa &amp;</a:t>
            </a:r>
            <a:r>
              <a:rPr lang="zh-TW" altLang="en-US" sz="2000" dirty="0"/>
              <a:t> </a:t>
            </a:r>
            <a:r>
              <a:rPr lang="en-US" altLang="zh-TW" sz="2000" dirty="0"/>
              <a:t>McCrae, 1980</a:t>
            </a:r>
            <a:r>
              <a:rPr lang="zh-TW" altLang="en-US" sz="2000" dirty="0"/>
              <a:t>）。</a:t>
            </a:r>
            <a:endParaRPr lang="en-US" altLang="zh-TW" sz="2000" dirty="0"/>
          </a:p>
          <a:p>
            <a:pPr lvl="1"/>
            <a:r>
              <a:rPr lang="zh-TW" altLang="en-US" sz="2000" dirty="0"/>
              <a:t>擁有外向或神經質人格特質的人，對於情緒容易有正面或負面的影響</a:t>
            </a:r>
            <a:r>
              <a:rPr lang="en-US" altLang="zh-TW" sz="2000" dirty="0"/>
              <a:t>(Larsen</a:t>
            </a:r>
            <a:r>
              <a:rPr lang="zh-TW" altLang="en-US" sz="2000" dirty="0"/>
              <a:t> </a:t>
            </a:r>
            <a:r>
              <a:rPr lang="en-US" altLang="zh-TW" sz="2000" dirty="0"/>
              <a:t>&amp;</a:t>
            </a:r>
            <a:r>
              <a:rPr lang="zh-TW" altLang="en-US" sz="2000" dirty="0"/>
              <a:t> </a:t>
            </a:r>
            <a:r>
              <a:rPr lang="en-US" altLang="zh-TW" sz="2000" dirty="0" err="1"/>
              <a:t>Ketelaar</a:t>
            </a:r>
            <a:r>
              <a:rPr lang="en-US" altLang="zh-TW" sz="2000" dirty="0"/>
              <a:t>, 1991)</a:t>
            </a:r>
            <a:r>
              <a:rPr lang="zh-TW" altLang="en-US" sz="2000" dirty="0"/>
              <a:t>。</a:t>
            </a:r>
            <a:endParaRPr lang="en-US" altLang="zh-TW" sz="2000" dirty="0"/>
          </a:p>
          <a:p>
            <a:pPr lvl="1"/>
            <a:endParaRPr lang="en-US" altLang="zh-TW" sz="2000" dirty="0"/>
          </a:p>
        </p:txBody>
      </p:sp>
    </p:spTree>
    <p:extLst>
      <p:ext uri="{BB962C8B-B14F-4D97-AF65-F5344CB8AC3E}">
        <p14:creationId xmlns:p14="http://schemas.microsoft.com/office/powerpoint/2010/main" val="388328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AD72A0-AB61-47C0-8579-A30C19D97FE8}"/>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F1A606D1-DF73-49F4-94A7-F80E6178E61A}"/>
              </a:ext>
            </a:extLst>
          </p:cNvPr>
          <p:cNvSpPr>
            <a:spLocks noGrp="1"/>
          </p:cNvSpPr>
          <p:nvPr>
            <p:ph idx="1"/>
          </p:nvPr>
        </p:nvSpPr>
        <p:spPr/>
        <p:txBody>
          <a:bodyPr>
            <a:normAutofit/>
          </a:bodyPr>
          <a:lstStyle/>
          <a:p>
            <a:r>
              <a:rPr lang="zh-TW" altLang="en-US" sz="2000" dirty="0"/>
              <a:t>本研究透過使用手機應用程式紀錄受測者在遊玩射擊遊戲時的數據</a:t>
            </a:r>
            <a:r>
              <a:rPr lang="en-US" altLang="zh-TW" sz="2000" dirty="0"/>
              <a:t>(‘flow’</a:t>
            </a:r>
            <a:r>
              <a:rPr lang="zh-TW" altLang="en-US" sz="2000" dirty="0"/>
              <a:t>與環境背景</a:t>
            </a:r>
            <a:r>
              <a:rPr lang="en-US" altLang="zh-TW" sz="2000" dirty="0"/>
              <a:t>)</a:t>
            </a:r>
            <a:r>
              <a:rPr lang="zh-TW" altLang="en-US" sz="2000" dirty="0"/>
              <a:t>，並評估其對於正面情緒的影響。主要有以下預測</a:t>
            </a:r>
            <a:r>
              <a:rPr lang="en-US" altLang="zh-TW" sz="2000" dirty="0"/>
              <a:t>:</a:t>
            </a:r>
          </a:p>
          <a:p>
            <a:r>
              <a:rPr lang="en-US" altLang="zh-TW" sz="2000" dirty="0"/>
              <a:t>H1:</a:t>
            </a:r>
            <a:r>
              <a:rPr lang="zh-TW" altLang="en-US" sz="2000" dirty="0"/>
              <a:t>預測</a:t>
            </a:r>
            <a:r>
              <a:rPr lang="en-US" altLang="zh-TW" sz="2000" dirty="0"/>
              <a:t>In-vivo flow</a:t>
            </a:r>
            <a:r>
              <a:rPr lang="zh-TW" altLang="en-US" sz="2000" dirty="0"/>
              <a:t>與正面情緒呈現正相關。</a:t>
            </a:r>
            <a:endParaRPr lang="en-US" altLang="zh-TW" sz="2000" dirty="0"/>
          </a:p>
          <a:p>
            <a:r>
              <a:rPr lang="en-US" altLang="zh-TW" sz="2000" dirty="0"/>
              <a:t>H2:</a:t>
            </a:r>
            <a:r>
              <a:rPr lang="zh-TW" altLang="en-US" sz="2000" dirty="0"/>
              <a:t>比起單人遊戲，與人互動的遊戲情況能有較高的正面情緒分數。</a:t>
            </a:r>
            <a:endParaRPr lang="en-US" altLang="zh-TW" sz="2000" dirty="0"/>
          </a:p>
          <a:p>
            <a:r>
              <a:rPr lang="en-US" altLang="zh-TW" sz="2000" dirty="0"/>
              <a:t>H3:</a:t>
            </a:r>
            <a:r>
              <a:rPr lang="zh-TW" altLang="en-US" sz="2000" dirty="0"/>
              <a:t>外向的人格特質與正面情緒呈現正相關。</a:t>
            </a:r>
            <a:endParaRPr lang="en-US" altLang="zh-TW" sz="2000" dirty="0"/>
          </a:p>
          <a:p>
            <a:r>
              <a:rPr lang="en-US" altLang="zh-TW" sz="2000" dirty="0"/>
              <a:t>H4:</a:t>
            </a:r>
            <a:r>
              <a:rPr lang="zh-TW" altLang="en-US" sz="2000" dirty="0"/>
              <a:t>神經質</a:t>
            </a:r>
            <a:r>
              <a:rPr lang="en-US" altLang="zh-TW" sz="2000" dirty="0"/>
              <a:t>(neuroticism)</a:t>
            </a:r>
            <a:r>
              <a:rPr lang="zh-TW" altLang="en-US" sz="2000" dirty="0"/>
              <a:t>與正面情緒呈現負相關。</a:t>
            </a:r>
            <a:endParaRPr lang="en-US" altLang="zh-TW" sz="2000" dirty="0"/>
          </a:p>
          <a:p>
            <a:endParaRPr lang="zh-TW" altLang="en-US" sz="2000" dirty="0"/>
          </a:p>
        </p:txBody>
      </p:sp>
    </p:spTree>
    <p:extLst>
      <p:ext uri="{BB962C8B-B14F-4D97-AF65-F5344CB8AC3E}">
        <p14:creationId xmlns:p14="http://schemas.microsoft.com/office/powerpoint/2010/main" val="4110610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8AEFF3-27D4-450B-86D0-14601635E24D}"/>
              </a:ext>
            </a:extLst>
          </p:cNvPr>
          <p:cNvSpPr>
            <a:spLocks noGrp="1"/>
          </p:cNvSpPr>
          <p:nvPr>
            <p:ph type="title"/>
          </p:nvPr>
        </p:nvSpPr>
        <p:spPr/>
        <p:txBody>
          <a:bodyPr/>
          <a:lstStyle/>
          <a:p>
            <a:r>
              <a:rPr lang="en-US" altLang="zh-TW" dirty="0"/>
              <a:t>Method-Design</a:t>
            </a:r>
            <a:endParaRPr lang="zh-TW" altLang="en-US" dirty="0"/>
          </a:p>
        </p:txBody>
      </p:sp>
      <p:sp>
        <p:nvSpPr>
          <p:cNvPr id="3" name="內容版面配置區 2">
            <a:extLst>
              <a:ext uri="{FF2B5EF4-FFF2-40B4-BE49-F238E27FC236}">
                <a16:creationId xmlns:a16="http://schemas.microsoft.com/office/drawing/2014/main" id="{41F56D4D-B94D-4E70-9C5A-7A6EF7358B35}"/>
              </a:ext>
            </a:extLst>
          </p:cNvPr>
          <p:cNvSpPr>
            <a:spLocks noGrp="1"/>
          </p:cNvSpPr>
          <p:nvPr>
            <p:ph idx="1"/>
          </p:nvPr>
        </p:nvSpPr>
        <p:spPr/>
        <p:txBody>
          <a:bodyPr>
            <a:normAutofit/>
          </a:bodyPr>
          <a:lstStyle/>
          <a:p>
            <a:r>
              <a:rPr lang="zh-TW" altLang="en-US" sz="2000" dirty="0"/>
              <a:t>以多層級建模</a:t>
            </a:r>
            <a:r>
              <a:rPr lang="en-US" altLang="zh-TW" sz="2000" dirty="0"/>
              <a:t>(multi-level modelling)</a:t>
            </a:r>
            <a:r>
              <a:rPr lang="zh-TW" altLang="en-US" sz="2000" dirty="0"/>
              <a:t>方法，用許多預測變數</a:t>
            </a:r>
            <a:r>
              <a:rPr lang="en-US" altLang="zh-TW" sz="2000" dirty="0"/>
              <a:t>(predictor variables)</a:t>
            </a:r>
            <a:r>
              <a:rPr lang="zh-TW" altLang="en-US" sz="2000" dirty="0"/>
              <a:t>進行建模以預測正面情緒的結果變數</a:t>
            </a:r>
            <a:r>
              <a:rPr lang="en-US" altLang="zh-TW" sz="2000" dirty="0"/>
              <a:t>(outcome variable)</a:t>
            </a:r>
            <a:r>
              <a:rPr lang="zh-TW" altLang="en-US" sz="2000" dirty="0"/>
              <a:t>。</a:t>
            </a:r>
            <a:endParaRPr lang="en-US" altLang="zh-TW" sz="2000" dirty="0"/>
          </a:p>
          <a:p>
            <a:r>
              <a:rPr lang="zh-TW" altLang="en-US" sz="2000" dirty="0"/>
              <a:t>預測變數包括個人</a:t>
            </a:r>
            <a:r>
              <a:rPr lang="en-US" altLang="zh-TW" sz="2000" dirty="0"/>
              <a:t>(individual)</a:t>
            </a:r>
            <a:r>
              <a:rPr lang="zh-TW" altLang="en-US" sz="2000" dirty="0"/>
              <a:t>與提示</a:t>
            </a:r>
            <a:r>
              <a:rPr lang="en-US" altLang="zh-TW" sz="2000" dirty="0"/>
              <a:t>(prompt)</a:t>
            </a:r>
            <a:r>
              <a:rPr lang="zh-TW" altLang="en-US" sz="2000" dirty="0"/>
              <a:t>兩個級別。</a:t>
            </a:r>
            <a:endParaRPr lang="en-US" altLang="zh-TW" sz="2000" dirty="0"/>
          </a:p>
          <a:p>
            <a:r>
              <a:rPr lang="zh-TW" altLang="en-US" sz="2000" dirty="0"/>
              <a:t>提示級別為遊戲進行時的情況</a:t>
            </a:r>
            <a:r>
              <a:rPr lang="en-US" altLang="zh-TW" sz="2000" dirty="0"/>
              <a:t>(</a:t>
            </a:r>
            <a:r>
              <a:rPr lang="zh-TW" altLang="en-US" sz="2000" dirty="0"/>
              <a:t>單人、與朋友線上、與陌生人線上、與朋友離線</a:t>
            </a:r>
            <a:r>
              <a:rPr lang="en-US" altLang="zh-TW" sz="2000" dirty="0"/>
              <a:t>)</a:t>
            </a:r>
            <a:r>
              <a:rPr lang="zh-TW" altLang="en-US" sz="2000" dirty="0"/>
              <a:t>和活動流程</a:t>
            </a:r>
            <a:r>
              <a:rPr lang="en-US" altLang="zh-TW" sz="2000" dirty="0"/>
              <a:t>(in-vivo flow)</a:t>
            </a:r>
            <a:r>
              <a:rPr lang="zh-TW" altLang="en-US" sz="2000" dirty="0"/>
              <a:t>，在射擊遊戲進行時收集數據。</a:t>
            </a:r>
            <a:endParaRPr lang="en-US" altLang="zh-TW" sz="2000" dirty="0"/>
          </a:p>
          <a:p>
            <a:r>
              <a:rPr lang="zh-TW" altLang="en-US" sz="2000" dirty="0"/>
              <a:t>個人級別為自我報告中每週遊戲時數</a:t>
            </a:r>
            <a:r>
              <a:rPr lang="en-US" altLang="zh-TW" sz="2000" dirty="0"/>
              <a:t>(1-5</a:t>
            </a:r>
            <a:r>
              <a:rPr lang="zh-TW" altLang="en-US" sz="2000" dirty="0"/>
              <a:t>、</a:t>
            </a:r>
            <a:r>
              <a:rPr lang="en-US" altLang="zh-TW" sz="2000" dirty="0"/>
              <a:t>6-10</a:t>
            </a:r>
            <a:r>
              <a:rPr lang="zh-TW" altLang="en-US" sz="2000" dirty="0"/>
              <a:t>、</a:t>
            </a:r>
            <a:r>
              <a:rPr lang="en-US" altLang="zh-TW" sz="2000" dirty="0"/>
              <a:t>11-15</a:t>
            </a:r>
            <a:r>
              <a:rPr lang="zh-TW" altLang="en-US" sz="2000" dirty="0"/>
              <a:t>、</a:t>
            </a:r>
            <a:r>
              <a:rPr lang="en-US" altLang="zh-TW" sz="2000" dirty="0"/>
              <a:t>16-20</a:t>
            </a:r>
            <a:r>
              <a:rPr lang="zh-TW" altLang="en-US" sz="2000" dirty="0"/>
              <a:t>、</a:t>
            </a:r>
            <a:r>
              <a:rPr lang="en-US" altLang="zh-TW" sz="2000" dirty="0"/>
              <a:t>21-25</a:t>
            </a:r>
            <a:r>
              <a:rPr lang="zh-TW" altLang="en-US" sz="2000" dirty="0"/>
              <a:t>、</a:t>
            </a:r>
            <a:r>
              <a:rPr lang="en-US" altLang="zh-TW" sz="2000" dirty="0"/>
              <a:t>25-30</a:t>
            </a:r>
            <a:r>
              <a:rPr lang="zh-TW" altLang="en-US" sz="2000" dirty="0"/>
              <a:t>、</a:t>
            </a:r>
            <a:r>
              <a:rPr lang="en-US" altLang="zh-TW" sz="2000" dirty="0"/>
              <a:t>30</a:t>
            </a:r>
            <a:r>
              <a:rPr lang="zh-TW" altLang="en-US" sz="2000" dirty="0"/>
              <a:t>小時以上</a:t>
            </a:r>
            <a:r>
              <a:rPr lang="en-US" altLang="zh-TW" sz="2000" dirty="0"/>
              <a:t>)</a:t>
            </a:r>
            <a:r>
              <a:rPr lang="zh-TW" altLang="en-US" sz="2000" dirty="0"/>
              <a:t>、遊戲類型</a:t>
            </a:r>
            <a:r>
              <a:rPr lang="en-US" altLang="zh-TW" sz="2000" dirty="0"/>
              <a:t>(hard-core, casual, social, professional/serious)</a:t>
            </a:r>
            <a:r>
              <a:rPr lang="zh-TW" altLang="en-US" sz="2000" dirty="0"/>
              <a:t>、喜歡的遊戲類型</a:t>
            </a:r>
            <a:r>
              <a:rPr lang="en-US" altLang="zh-TW" sz="2000" dirty="0"/>
              <a:t>(</a:t>
            </a:r>
            <a:r>
              <a:rPr lang="zh-TW" altLang="en-US" sz="2000" dirty="0"/>
              <a:t>單人、線上、離線</a:t>
            </a:r>
            <a:r>
              <a:rPr lang="en-US" altLang="zh-TW" sz="2000" dirty="0"/>
              <a:t>)</a:t>
            </a:r>
            <a:r>
              <a:rPr lang="zh-TW" altLang="en-US" sz="2000" dirty="0"/>
              <a:t>和</a:t>
            </a:r>
            <a:r>
              <a:rPr lang="en-US" altLang="zh-TW" sz="2000" dirty="0"/>
              <a:t>Big-5</a:t>
            </a:r>
            <a:r>
              <a:rPr lang="zh-TW" altLang="en-US" sz="2000" dirty="0"/>
              <a:t>的個人特徵。</a:t>
            </a:r>
            <a:endParaRPr lang="en-US" altLang="zh-TW" sz="2000" dirty="0"/>
          </a:p>
          <a:p>
            <a:endParaRPr lang="en-US" altLang="zh-TW" sz="2000" dirty="0"/>
          </a:p>
          <a:p>
            <a:endParaRPr lang="zh-TW" altLang="en-US" sz="2000" dirty="0"/>
          </a:p>
        </p:txBody>
      </p:sp>
    </p:spTree>
    <p:extLst>
      <p:ext uri="{BB962C8B-B14F-4D97-AF65-F5344CB8AC3E}">
        <p14:creationId xmlns:p14="http://schemas.microsoft.com/office/powerpoint/2010/main" val="942769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8AEFF3-27D4-450B-86D0-14601635E24D}"/>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41F56D4D-B94D-4E70-9C5A-7A6EF7358B35}"/>
              </a:ext>
            </a:extLst>
          </p:cNvPr>
          <p:cNvSpPr>
            <a:spLocks noGrp="1"/>
          </p:cNvSpPr>
          <p:nvPr>
            <p:ph idx="1"/>
          </p:nvPr>
        </p:nvSpPr>
        <p:spPr/>
        <p:txBody>
          <a:bodyPr>
            <a:normAutofit/>
          </a:bodyPr>
          <a:lstStyle/>
          <a:p>
            <a:r>
              <a:rPr lang="en-US" altLang="zh-TW" sz="2000" b="1" dirty="0"/>
              <a:t>In-vivo flow:</a:t>
            </a:r>
          </a:p>
          <a:p>
            <a:pPr lvl="1"/>
            <a:r>
              <a:rPr lang="zh-TW" altLang="en-US" sz="2000" dirty="0"/>
              <a:t>受測者評估自己在遊戲過程中</a:t>
            </a:r>
            <a:r>
              <a:rPr lang="en-US" altLang="zh-TW" sz="2000" dirty="0"/>
              <a:t>“flow”</a:t>
            </a:r>
            <a:r>
              <a:rPr lang="zh-TW" altLang="en-US" sz="2000" dirty="0"/>
              <a:t>的程度。</a:t>
            </a:r>
            <a:endParaRPr lang="en-US" altLang="zh-TW" sz="2000" dirty="0"/>
          </a:p>
          <a:p>
            <a:pPr lvl="1"/>
            <a:r>
              <a:rPr lang="zh-TW" altLang="en-US" sz="2000" dirty="0"/>
              <a:t>使用</a:t>
            </a:r>
            <a:r>
              <a:rPr lang="en-US" altLang="zh-TW" sz="2000" dirty="0"/>
              <a:t>Flow State Scale</a:t>
            </a:r>
            <a:r>
              <a:rPr lang="zh-TW" altLang="en-US" sz="2000" dirty="0"/>
              <a:t>（</a:t>
            </a:r>
            <a:r>
              <a:rPr lang="en-US" altLang="zh-TW" sz="2000" dirty="0"/>
              <a:t>FSS; Jackson</a:t>
            </a:r>
            <a:r>
              <a:rPr lang="zh-TW" altLang="en-US" sz="2000" dirty="0"/>
              <a:t> </a:t>
            </a:r>
            <a:r>
              <a:rPr lang="en-US" altLang="zh-TW" sz="2000" dirty="0"/>
              <a:t>&amp;</a:t>
            </a:r>
            <a:r>
              <a:rPr lang="zh-TW" altLang="en-US" sz="2000" dirty="0"/>
              <a:t> </a:t>
            </a:r>
            <a:r>
              <a:rPr lang="en-US" altLang="zh-TW" sz="2000" dirty="0"/>
              <a:t>Marsh,</a:t>
            </a:r>
            <a:r>
              <a:rPr lang="zh-TW" altLang="en-US" sz="2000" dirty="0"/>
              <a:t> </a:t>
            </a:r>
            <a:r>
              <a:rPr lang="en-US" altLang="zh-TW" sz="2000" dirty="0"/>
              <a:t>1996</a:t>
            </a:r>
            <a:r>
              <a:rPr lang="zh-TW" altLang="en-US" sz="2000" dirty="0"/>
              <a:t>）測量。</a:t>
            </a:r>
            <a:endParaRPr lang="en-US" altLang="zh-TW" sz="2000" dirty="0"/>
          </a:p>
          <a:p>
            <a:pPr lvl="1"/>
            <a:r>
              <a:rPr lang="zh-TW" altLang="en-US" sz="2000" dirty="0"/>
              <a:t>一共</a:t>
            </a:r>
            <a:r>
              <a:rPr lang="en-US" altLang="zh-TW" sz="2000" dirty="0"/>
              <a:t>9</a:t>
            </a:r>
            <a:r>
              <a:rPr lang="zh-TW" altLang="en-US" sz="2000" dirty="0"/>
              <a:t>種題目類型</a:t>
            </a:r>
            <a:r>
              <a:rPr lang="en-US" altLang="zh-TW" sz="2000" dirty="0"/>
              <a:t>(9</a:t>
            </a:r>
            <a:r>
              <a:rPr lang="zh-TW" altLang="en-US" sz="2000" dirty="0"/>
              <a:t>個探討方向</a:t>
            </a:r>
            <a:r>
              <a:rPr lang="en-US" altLang="zh-TW" sz="2000" dirty="0"/>
              <a:t>)</a:t>
            </a:r>
            <a:r>
              <a:rPr lang="zh-TW" altLang="en-US" sz="2000" dirty="0"/>
              <a:t>，進行</a:t>
            </a:r>
            <a:r>
              <a:rPr lang="en-US" altLang="zh-TW" sz="2000" dirty="0"/>
              <a:t>1-5</a:t>
            </a:r>
            <a:r>
              <a:rPr lang="zh-TW" altLang="en-US" sz="2000" dirty="0"/>
              <a:t>評分</a:t>
            </a:r>
            <a:r>
              <a:rPr lang="en-US" altLang="zh-TW" sz="2000" dirty="0"/>
              <a:t>(1=</a:t>
            </a:r>
            <a:r>
              <a:rPr lang="zh-TW" altLang="en-US" sz="2000" dirty="0"/>
              <a:t>非常不同意，</a:t>
            </a:r>
            <a:r>
              <a:rPr lang="en-US" altLang="zh-TW" sz="2000" dirty="0"/>
              <a:t>5=</a:t>
            </a:r>
            <a:r>
              <a:rPr lang="zh-TW" altLang="en-US" sz="2000" dirty="0"/>
              <a:t>非常同意</a:t>
            </a:r>
            <a:r>
              <a:rPr lang="en-US" altLang="zh-TW" sz="2000" dirty="0"/>
              <a:t>)</a:t>
            </a:r>
            <a:r>
              <a:rPr lang="zh-TW" altLang="en-US" sz="2000" dirty="0"/>
              <a:t>。</a:t>
            </a:r>
            <a:endParaRPr lang="en-US" altLang="zh-TW" sz="2000" dirty="0"/>
          </a:p>
          <a:p>
            <a:r>
              <a:rPr lang="en-US" altLang="zh-TW" sz="2000" b="1" dirty="0"/>
              <a:t>In-vivo mood:</a:t>
            </a:r>
          </a:p>
          <a:p>
            <a:pPr lvl="1"/>
            <a:r>
              <a:rPr lang="zh-TW" altLang="en-US" sz="2000" dirty="0"/>
              <a:t>短期正負面情緒影響時間表</a:t>
            </a:r>
            <a:r>
              <a:rPr lang="en-US" altLang="zh-TW" sz="2000" dirty="0"/>
              <a:t>(Positive and Negative Affect Schedule , PANAS) (Watson et al., 1988) </a:t>
            </a:r>
            <a:r>
              <a:rPr lang="zh-TW" altLang="en-US" sz="2000" dirty="0"/>
              <a:t>，測量每個遊戲期間的正面情緒。</a:t>
            </a:r>
            <a:endParaRPr lang="en-US" altLang="zh-TW" sz="2000" dirty="0"/>
          </a:p>
          <a:p>
            <a:pPr lvl="1"/>
            <a:r>
              <a:rPr lang="zh-TW" altLang="en-US" sz="2000" dirty="0"/>
              <a:t>僅使用</a:t>
            </a:r>
            <a:r>
              <a:rPr lang="en-US" altLang="zh-TW" sz="2000" dirty="0"/>
              <a:t>5</a:t>
            </a:r>
            <a:r>
              <a:rPr lang="zh-TW" altLang="en-US" sz="2000" dirty="0"/>
              <a:t>個正面情緒項目測量</a:t>
            </a:r>
            <a:r>
              <a:rPr lang="en-US" altLang="zh-TW" sz="2000" dirty="0"/>
              <a:t>(</a:t>
            </a:r>
            <a:r>
              <a:rPr lang="zh-TW" altLang="en-US" sz="2000" dirty="0"/>
              <a:t>熱情、警覺、興奮、受啟發和肯定），</a:t>
            </a:r>
            <a:r>
              <a:rPr lang="en-US" altLang="zh-TW" sz="2000" dirty="0"/>
              <a:t>5</a:t>
            </a:r>
            <a:r>
              <a:rPr lang="zh-TW" altLang="en-US" sz="2000" dirty="0"/>
              <a:t>分制，</a:t>
            </a:r>
            <a:r>
              <a:rPr lang="en-US" altLang="zh-TW" sz="2000" dirty="0"/>
              <a:t>1=</a:t>
            </a:r>
            <a:r>
              <a:rPr lang="zh-TW" altLang="en-US" sz="2000" dirty="0"/>
              <a:t>完全沒有符合，</a:t>
            </a:r>
            <a:r>
              <a:rPr lang="en-US" altLang="zh-TW" sz="2000" dirty="0"/>
              <a:t>5=</a:t>
            </a:r>
            <a:r>
              <a:rPr lang="zh-TW" altLang="en-US" sz="2000" dirty="0"/>
              <a:t>完全符合。</a:t>
            </a:r>
            <a:endParaRPr lang="en-US" altLang="zh-TW" sz="2000" dirty="0"/>
          </a:p>
          <a:p>
            <a:pPr lvl="1"/>
            <a:endParaRPr lang="en-US" altLang="zh-TW" sz="2000" dirty="0"/>
          </a:p>
          <a:p>
            <a:pPr lvl="1"/>
            <a:endParaRPr lang="en-US" altLang="zh-TW" sz="2000" b="1" dirty="0"/>
          </a:p>
          <a:p>
            <a:endParaRPr lang="zh-TW" altLang="en-US" sz="2000" dirty="0"/>
          </a:p>
        </p:txBody>
      </p:sp>
    </p:spTree>
    <p:extLst>
      <p:ext uri="{BB962C8B-B14F-4D97-AF65-F5344CB8AC3E}">
        <p14:creationId xmlns:p14="http://schemas.microsoft.com/office/powerpoint/2010/main" val="4255438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8AEFF3-27D4-450B-86D0-14601635E24D}"/>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41F56D4D-B94D-4E70-9C5A-7A6EF7358B35}"/>
              </a:ext>
            </a:extLst>
          </p:cNvPr>
          <p:cNvSpPr>
            <a:spLocks noGrp="1"/>
          </p:cNvSpPr>
          <p:nvPr>
            <p:ph idx="1"/>
          </p:nvPr>
        </p:nvSpPr>
        <p:spPr/>
        <p:txBody>
          <a:bodyPr>
            <a:normAutofit/>
          </a:bodyPr>
          <a:lstStyle/>
          <a:p>
            <a:r>
              <a:rPr lang="en-US" altLang="zh-TW" sz="2000" b="1" dirty="0"/>
              <a:t>Personality:</a:t>
            </a:r>
          </a:p>
          <a:p>
            <a:pPr lvl="1"/>
            <a:r>
              <a:rPr lang="zh-TW" altLang="en-US" sz="2000" dirty="0"/>
              <a:t>使用國際人格題庫</a:t>
            </a:r>
            <a:r>
              <a:rPr lang="en-US" altLang="zh-TW" sz="2000" dirty="0"/>
              <a:t>(the International Personality Item Pool (IPIP))Big-5(Goldberg et al., 2006)</a:t>
            </a:r>
            <a:r>
              <a:rPr lang="zh-TW" altLang="en-US" sz="2000" dirty="0"/>
              <a:t>評估人格。</a:t>
            </a:r>
            <a:endParaRPr lang="en-US" altLang="zh-TW" sz="2000" dirty="0"/>
          </a:p>
          <a:p>
            <a:pPr lvl="1"/>
            <a:r>
              <a:rPr lang="zh-TW" altLang="en-US" sz="2000" dirty="0"/>
              <a:t>題目有</a:t>
            </a:r>
            <a:r>
              <a:rPr lang="en-US" altLang="zh-TW" sz="2000" dirty="0"/>
              <a:t>5</a:t>
            </a:r>
            <a:r>
              <a:rPr lang="zh-TW" altLang="en-US" sz="2000" dirty="0"/>
              <a:t>個種類，各個種類</a:t>
            </a:r>
            <a:r>
              <a:rPr lang="en-US" altLang="zh-TW" sz="2000" dirty="0"/>
              <a:t>10</a:t>
            </a:r>
            <a:r>
              <a:rPr lang="zh-TW" altLang="en-US" sz="2000" dirty="0"/>
              <a:t>題，共</a:t>
            </a:r>
            <a:r>
              <a:rPr lang="en-US" altLang="zh-TW" sz="2000" dirty="0"/>
              <a:t>50</a:t>
            </a:r>
            <a:r>
              <a:rPr lang="zh-TW" altLang="en-US" sz="2000" dirty="0"/>
              <a:t>題。</a:t>
            </a:r>
            <a:r>
              <a:rPr lang="en-US" altLang="zh-TW" sz="2000" dirty="0"/>
              <a:t>7</a:t>
            </a:r>
            <a:r>
              <a:rPr lang="zh-TW" altLang="en-US" sz="2000" dirty="0"/>
              <a:t>分制，</a:t>
            </a:r>
            <a:r>
              <a:rPr lang="en-US" altLang="zh-TW" sz="2000" dirty="0"/>
              <a:t>1=</a:t>
            </a:r>
            <a:r>
              <a:rPr lang="zh-TW" altLang="en-US" sz="2000" dirty="0"/>
              <a:t>非常不符合，</a:t>
            </a:r>
            <a:r>
              <a:rPr lang="en-US" altLang="zh-TW" sz="2000" dirty="0"/>
              <a:t>7=</a:t>
            </a:r>
            <a:r>
              <a:rPr lang="zh-TW" altLang="en-US" sz="2000" dirty="0"/>
              <a:t>非常符合。</a:t>
            </a:r>
            <a:endParaRPr lang="en-US" altLang="zh-TW" sz="2000" dirty="0"/>
          </a:p>
          <a:p>
            <a:pPr lvl="1"/>
            <a:endParaRPr lang="en-US" altLang="zh-TW" sz="2000" dirty="0"/>
          </a:p>
          <a:p>
            <a:endParaRPr lang="zh-TW" altLang="en-US" sz="2000" dirty="0"/>
          </a:p>
        </p:txBody>
      </p:sp>
    </p:spTree>
    <p:extLst>
      <p:ext uri="{BB962C8B-B14F-4D97-AF65-F5344CB8AC3E}">
        <p14:creationId xmlns:p14="http://schemas.microsoft.com/office/powerpoint/2010/main" val="2712721271"/>
      </p:ext>
    </p:extLst>
  </p:cSld>
  <p:clrMapOvr>
    <a:masterClrMapping/>
  </p:clrMapOvr>
</p:sld>
</file>

<file path=ppt/theme/theme1.xml><?xml version="1.0" encoding="utf-8"?>
<a:theme xmlns:a="http://schemas.openxmlformats.org/drawingml/2006/main" name="視圖">
  <a:themeElements>
    <a:clrScheme name="視圖">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視圖">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視圖">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TM03457515[[fn=檢視]]</Template>
  <TotalTime>821</TotalTime>
  <Words>1993</Words>
  <Application>Microsoft Office PowerPoint</Application>
  <PresentationFormat>寬螢幕</PresentationFormat>
  <Paragraphs>88</Paragraphs>
  <Slides>18</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18</vt:i4>
      </vt:variant>
    </vt:vector>
  </HeadingPairs>
  <TitlesOfParts>
    <vt:vector size="22" baseType="lpstr">
      <vt:lpstr>Arial</vt:lpstr>
      <vt:lpstr>Century Schoolbook</vt:lpstr>
      <vt:lpstr>Wingdings 2</vt:lpstr>
      <vt:lpstr>視圖</vt:lpstr>
      <vt:lpstr>The effect of flow and context on in-vivo positive mood in digital gaming</vt:lpstr>
      <vt:lpstr>Introduction</vt:lpstr>
      <vt:lpstr>Introduction</vt:lpstr>
      <vt:lpstr>Introduction</vt:lpstr>
      <vt:lpstr>Introduction</vt:lpstr>
      <vt:lpstr>Introduction</vt:lpstr>
      <vt:lpstr>Method-Design</vt:lpstr>
      <vt:lpstr>Method</vt:lpstr>
      <vt:lpstr>Method</vt:lpstr>
      <vt:lpstr>Method-Participants</vt:lpstr>
      <vt:lpstr>Method-Equipment</vt:lpstr>
      <vt:lpstr>Method-Procedure</vt:lpstr>
      <vt:lpstr>Results</vt:lpstr>
      <vt:lpstr>Results</vt:lpstr>
      <vt:lpstr>Results</vt:lpstr>
      <vt:lpstr>Results</vt:lpstr>
      <vt:lpstr>Discussion</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flow and context on in-vivo positive mood in digital gaming</dc:title>
  <dc:creator>許閔淳</dc:creator>
  <cp:lastModifiedBy>許閔淳</cp:lastModifiedBy>
  <cp:revision>39</cp:revision>
  <dcterms:created xsi:type="dcterms:W3CDTF">2019-02-26T15:21:46Z</dcterms:created>
  <dcterms:modified xsi:type="dcterms:W3CDTF">2019-02-27T05:30:10Z</dcterms:modified>
</cp:coreProperties>
</file>